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147480425" r:id="rId6"/>
    <p:sldId id="2147480427" r:id="rId7"/>
    <p:sldId id="2147480428" r:id="rId8"/>
    <p:sldId id="2147480429" r:id="rId9"/>
    <p:sldId id="2147480431" r:id="rId10"/>
    <p:sldId id="2147480430" r:id="rId11"/>
    <p:sldId id="2147480512" r:id="rId12"/>
    <p:sldId id="2147480432" r:id="rId13"/>
    <p:sldId id="2147480433" r:id="rId14"/>
    <p:sldId id="2147480434" r:id="rId15"/>
    <p:sldId id="2147480424" r:id="rId16"/>
    <p:sldId id="803" r:id="rId17"/>
    <p:sldId id="2147" r:id="rId18"/>
    <p:sldId id="2147480436" r:id="rId19"/>
    <p:sldId id="2147480514" r:id="rId20"/>
    <p:sldId id="2147480509" r:id="rId21"/>
    <p:sldId id="2147480510" r:id="rId22"/>
    <p:sldId id="259" r:id="rId23"/>
    <p:sldId id="2147480511" r:id="rId24"/>
    <p:sldId id="2147480513" r:id="rId25"/>
    <p:sldId id="2147480515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31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rainportdevelopment-my.sharepoint.com/personal/s_walraven_brainportdevelopment_nl/Documents/Documenten/Adhoc/Cijfers%20VNO-NCW%20sess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'6 vestigingen'!$A$15:$A$24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'6 vestigingen'!$B$15:$B$24</c:f>
              <c:numCache>
                <c:formatCode>_ * #,##0_ ;_ * \-#,##0_ ;_ * "-"??_ ;_ @_ </c:formatCode>
                <c:ptCount val="10"/>
                <c:pt idx="0">
                  <c:v>73650</c:v>
                </c:pt>
                <c:pt idx="1">
                  <c:v>76425</c:v>
                </c:pt>
                <c:pt idx="2">
                  <c:v>78725</c:v>
                </c:pt>
                <c:pt idx="3">
                  <c:v>82080</c:v>
                </c:pt>
                <c:pt idx="4">
                  <c:v>85440</c:v>
                </c:pt>
                <c:pt idx="5">
                  <c:v>89360</c:v>
                </c:pt>
                <c:pt idx="6">
                  <c:v>92210</c:v>
                </c:pt>
                <c:pt idx="7">
                  <c:v>99610</c:v>
                </c:pt>
                <c:pt idx="8">
                  <c:v>102295</c:v>
                </c:pt>
                <c:pt idx="9">
                  <c:v>107780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A-49C8-B516-8E79C607B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995040"/>
        <c:axId val="992997200"/>
      </c:lineChart>
      <c:catAx>
        <c:axId val="9929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992997200"/>
        <c:crosses val="autoZero"/>
        <c:auto val="1"/>
        <c:lblAlgn val="ctr"/>
        <c:lblOffset val="100"/>
        <c:noMultiLvlLbl val="0"/>
      </c:catAx>
      <c:valAx>
        <c:axId val="9929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99299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A71F-77F5-49EF-9131-F9093BC5D3FA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43FCF-54C9-4155-9EC3-36156F607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4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28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8F23F-2580-4871-B7AF-5C14B436C83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2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3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53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65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04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E4FFF-5884-5280-0468-29C06F26B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CFF9A9-4F0C-7FEA-DA70-B7A3FF994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B34BA99-6844-DAB6-5DA4-DF32B5C70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A57708-6A59-0B1A-1435-04C5C8A75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1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38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86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D779-FD83-4363-98FE-BBFBA562330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3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31C8-D5CC-3E96-A9B8-528642681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CB885E-ED8F-866A-6E25-A6DFBCFC4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AE3AB3-8F6C-162F-E981-EE01B29D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9DCD-A610-488D-A0EB-8B95424FCA1F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065FD-8CCE-48BE-B897-F711D2F2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490D10-7A79-7C2F-66A3-9A2CCC50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33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31A68-4F69-A042-945B-26429402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293924-E94F-FC56-7F07-44BC94BC8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EA6087-1F11-99E3-F72A-5B308CE8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891A-BC1E-4F63-8890-A9FEF6D5518B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56295-77DA-9553-B5A3-2383D81E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6B4608-61A7-831F-511D-0801EA4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01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25A3FB-3AB1-9E03-EF88-B48517C21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4D48BE-CA23-75C5-1E14-49FD392D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FCD519-BEA4-D09D-849F-92DA3688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67A7-100C-40B6-897C-9FD298174C97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33E806-E86C-2B44-0F30-1B12CAB5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826F5B-936C-A4A6-C470-15D76A05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86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F3947A-435F-4175-99A3-80C4ADE5B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F48CE13-1735-46E2-BF56-D1B990D97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836000"/>
            <a:ext cx="8460000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818CB63-0AC0-4E32-B7B8-59866419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9661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67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7353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Programm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 (JU-Free)">
            <a:extLst>
              <a:ext uri="{FF2B5EF4-FFF2-40B4-BE49-F238E27FC236}">
                <a16:creationId xmlns:a16="http://schemas.microsoft.com/office/drawing/2014/main" id="{515A4E5C-2483-D00E-F5BB-CBAAEFA53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998" y="654832"/>
            <a:ext cx="9666000" cy="68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[Programma]</a:t>
            </a:r>
          </a:p>
        </p:txBody>
      </p:sp>
      <p:sp>
        <p:nvSpPr>
          <p:cNvPr id="7" name="Frame 2 [PHJU] (JU-Free)">
            <a:extLst>
              <a:ext uri="{FF2B5EF4-FFF2-40B4-BE49-F238E27FC236}">
                <a16:creationId xmlns:a16="http://schemas.microsoft.com/office/drawing/2014/main" id="{ABF1C9A6-9427-C243-D5E2-F8B49E2F7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4323" y="1628774"/>
            <a:ext cx="9666000" cy="4608000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1900"/>
              </a:spcBef>
              <a:buFontTx/>
              <a:buNone/>
              <a:defRPr/>
            </a:lvl1pPr>
            <a:lvl2pPr>
              <a:lnSpc>
                <a:spcPct val="107000"/>
              </a:lnSpc>
              <a:defRPr/>
            </a:lvl2pPr>
            <a:lvl3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3pPr>
            <a:lvl4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4pPr>
            <a:lvl5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5pPr>
            <a:lvl6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6pPr>
            <a:lvl7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7pPr>
            <a:lvl8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8pPr>
            <a:lvl9pPr marL="288000" marR="0" indent="0"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Univers" panose="020B0603020202020204" pitchFamily="34" charset="0"/>
              </a:defRPr>
            </a:lvl9pPr>
          </a:lstStyle>
          <a:p>
            <a:pPr lvl="0"/>
            <a:r>
              <a:rPr lang="nl-NL" dirty="0"/>
              <a:t>[Tijd en onderwerp 1e niveau, sub onderwerpen 2e niveau]</a:t>
            </a:r>
          </a:p>
          <a:p>
            <a:pPr lvl="0"/>
            <a:r>
              <a:rPr lang="nl-NL" dirty="0"/>
              <a:t>JU-LEVEL1=tijd en onderwerp</a:t>
            </a:r>
          </a:p>
          <a:p>
            <a:pPr lvl="1"/>
            <a:r>
              <a:rPr lang="nl-NL" dirty="0"/>
              <a:t>JU-LEVEL2=sub onderwerp</a:t>
            </a:r>
          </a:p>
        </p:txBody>
      </p:sp>
    </p:spTree>
    <p:extLst>
      <p:ext uri="{BB962C8B-B14F-4D97-AF65-F5344CB8AC3E}">
        <p14:creationId xmlns:p14="http://schemas.microsoft.com/office/powerpoint/2010/main" val="3543693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555C9-E810-F604-0681-C2281486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B9C4E-4823-FFE7-45B2-91992D873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F8509B-51F8-65C4-B377-12084030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E6F8-55CD-453F-A657-0A6B5A80EDF3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B26692-58CF-D555-31DC-A9130E32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6ACCC-C51D-D72E-D694-3677D357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40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88E93-360C-5AF8-C8A9-D85690E7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37C9F5-B5F7-C0F6-8229-A13D9995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B445E8-693D-034F-3D5B-DC5E9126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18D-E8CA-4486-9EA5-6EACA3D870C4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D383DA-1BB7-8156-A83B-154216AA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9AD1E4-39EE-9D51-A7EF-6A4E265B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7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A5F93-DC5D-330E-D56B-7EB2D2F9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B2018-806A-35F7-6DFD-3A69BDC2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3ED61-D897-2309-EEB6-382EDEBD4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13B117-7F18-1D75-29B2-38EFAF02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ED39-DDD6-4AF4-85C4-C5EC11582901}" type="datetime1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BB4B2C-7D7A-8F58-2C7D-EB5C1E72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609A7F-9200-F57C-407F-F5A14B0A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38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F8EB5-AF3F-B876-C0B9-B81850EE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B134B-A869-9DAD-0CFB-394E3C10C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1FCD68-F946-EAE0-CAA0-1784F19D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4FF23-A8F7-C8BB-500E-E08DED4AA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C451E9-CFFE-280C-AC92-AF4136A1E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D02B1E-C2EF-D13F-907A-504B3030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20D-EECA-4C3D-8BD4-C47F4A039C6A}" type="datetime1">
              <a:rPr lang="nl-NL" smtClean="0"/>
              <a:t>30-3-2026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912247-A8A7-574E-B77D-4D070B66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D973AD-883E-59B6-7F10-44EA8A8B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6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2EBB1-9DFA-C9B7-48C2-3FEE9D4B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57E414-17BE-B0EE-69B3-EBE64178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183F-5EB0-4C71-9A17-E98895910BE7}" type="datetime1">
              <a:rPr lang="nl-NL" smtClean="0"/>
              <a:t>30-3-2026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3C5D1A-27BA-2ADF-A426-0B67D40E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1712BF-6C52-78F9-8BBB-C02CB779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4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DDEBAC-52E8-70B7-2774-B8AC37A5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2E7E-548E-4E95-8E14-3DA7612F5A07}" type="datetime1">
              <a:rPr lang="nl-NL" smtClean="0"/>
              <a:t>30-3-2026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407D18-44DF-4C99-15AF-41EC71F2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D0795-776E-DCB7-8BA3-8FAC3CB1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64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D3B34-1AD2-02B2-2D5F-0B49797E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807C79-BC8E-A545-4FBA-3C2D1C92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42ED5D-26ED-9654-6A92-C07D10A8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8552A8-9E00-D32E-F196-167C4833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DD92-390C-49C3-80F9-FE149B93FEE8}" type="datetime1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415D17-538F-C354-C3E3-AD58C2B3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ADD97B-AA4E-6E1F-5748-FEE393D7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32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0DE19-57DB-7BBC-12DA-27065A65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B12A62-310E-9282-0557-BDBC279C1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E2604A-0C2A-1C11-22C7-254C34EF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14D712-7A27-3C93-E4D2-C491106A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857-6EF9-49A9-8F16-042694E6F629}" type="datetime1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87FD29-EECC-45FE-4F91-9BEDED4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14A95D-5291-2E6F-16AE-58437C59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C982D1-496E-CFB3-4774-14A9DA9D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04018B-823D-5402-E2E0-93705B21E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997BD-A899-BAA7-D4E8-0E86E6250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08B57-60C9-4B39-9AB3-5973E6896E39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F921A8-A6F1-9D8B-7D08-9A252D644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Vlaams-Nederlands Bedrijventerrein Congres | 26 maart 2026 | Jody Broeders &amp; Maikel Denissen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452EBD-EB87-2479-F543-CAF5C42C1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751D2-FFCA-4B45-845D-8348A6A98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3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B2414F-E5C5-0AC5-7CFE-0ED51179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5400" b="1" dirty="0"/>
              <a:t>STUREN OP REGIONALE MEERWAARDE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938806-F082-27D9-4B43-3B054D662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215796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Jody Broeders	- Provincie Noord-Brabant</a:t>
            </a:r>
          </a:p>
          <a:p>
            <a:pPr algn="l"/>
            <a:r>
              <a:rPr lang="nl-NL" sz="2000" dirty="0"/>
              <a:t>Maikel Denissen	- Metropoolregio Eindhoven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 descr="Afbeelding met Lettertype, tekst, schermopname, Graphics&#10;&#10;Door AI gegenereerde inhoud is mogelijk onjuist.">
            <a:extLst>
              <a:ext uri="{FF2B5EF4-FFF2-40B4-BE49-F238E27FC236}">
                <a16:creationId xmlns:a16="http://schemas.microsoft.com/office/drawing/2014/main" id="{545A903A-E067-D38B-24DA-BE6051D08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3701533"/>
            <a:ext cx="3949427" cy="23795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Lettertype, schermopname, Graphics">
            <a:extLst>
              <a:ext uri="{FF2B5EF4-FFF2-40B4-BE49-F238E27FC236}">
                <a16:creationId xmlns:a16="http://schemas.microsoft.com/office/drawing/2014/main" id="{40DA30D8-2DAE-68CB-4702-9607BE3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50" y="460094"/>
            <a:ext cx="5526780" cy="31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5B88-00D2-29E9-9000-6B882048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68" y="10330"/>
            <a:ext cx="10515600" cy="1325563"/>
          </a:xfrm>
        </p:spPr>
        <p:txBody>
          <a:bodyPr/>
          <a:lstStyle/>
          <a:p>
            <a:r>
              <a:rPr lang="nl-NL" dirty="0"/>
              <a:t>Regionale Meerwaarde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9045C-5704-387E-D48C-3F841CC6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12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Ruimtelijk-Economisch Handelingsperspectief (2026): </a:t>
            </a:r>
          </a:p>
          <a:p>
            <a:pPr marL="0" indent="0">
              <a:buNone/>
            </a:pPr>
            <a:r>
              <a:rPr lang="nl-NL" dirty="0"/>
              <a:t>We stellen een breed toepasbaar afwegingskader beschikbaar dat regio's en gemeenten ondersteunt bij het maken van integrale, afgewogen keuzes.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Provincie vraagt de regio’s en gemeenten om regionale meerwaarde breder in te zetten dan alleen voor (X)XL-logistiek in combinatie met clustering.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regionale meerwaarde dienen economisch, ecologische en maatschappelijke effecten mee te wegen.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307C2-F962-44A4-27F3-5A9716E5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68" y="6482545"/>
            <a:ext cx="7473232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58630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31807A4-814E-45CE-9994-319F79B33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61" y="-59679"/>
            <a:ext cx="8005862" cy="6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53E459-F58E-CD22-0ABF-25849D03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29" y="688069"/>
            <a:ext cx="2602834" cy="1842407"/>
          </a:xfrm>
          <a:prstGeom prst="rect">
            <a:avLst/>
          </a:prstGeom>
        </p:spPr>
      </p:pic>
      <p:pic>
        <p:nvPicPr>
          <p:cNvPr id="8" name="Afbeelding 7" descr="Afbeelding met vergrootglas, cirkel, zwart-wit&#10;&#10;Door AI gegenereerde inhoud is mogelijk onjuist.">
            <a:extLst>
              <a:ext uri="{FF2B5EF4-FFF2-40B4-BE49-F238E27FC236}">
                <a16:creationId xmlns:a16="http://schemas.microsoft.com/office/drawing/2014/main" id="{B5CBE42F-94FA-9323-015C-E01BAFE42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0377">
            <a:off x="7931789" y="67313"/>
            <a:ext cx="3529840" cy="35298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453F4C-D91F-7631-7E62-7892E5C2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8431"/>
            <a:ext cx="12173576" cy="39054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0423430-26B6-2673-53C8-1E1D4D64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1" y="5517256"/>
            <a:ext cx="10314150" cy="344710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1 regio, 4 </a:t>
            </a:r>
            <a:r>
              <a:rPr lang="nl-NL" sz="2800" dirty="0" err="1"/>
              <a:t>subregio’s</a:t>
            </a:r>
            <a:r>
              <a:rPr lang="nl-NL" sz="2800" dirty="0"/>
              <a:t>, 21 gemeenten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6DE3C2-DEA9-1AC4-D95B-30F739CDB4F6}"/>
              </a:ext>
            </a:extLst>
          </p:cNvPr>
          <p:cNvSpPr txBox="1"/>
          <p:nvPr/>
        </p:nvSpPr>
        <p:spPr>
          <a:xfrm>
            <a:off x="352697" y="124298"/>
            <a:ext cx="10230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Regio Zuidoost-Brabant: De Brainportregio</a:t>
            </a:r>
            <a:endParaRPr lang="nl-NL" sz="4400" dirty="0">
              <a:latin typeface="Aptos Display" panose="020B000402020202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7E47A6C-0040-19E6-1669-1BBD39C3D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2697" y="6492875"/>
            <a:ext cx="7800703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96198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E30C2A61-5A70-D84F-B11C-E7A47D64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19" y="1492078"/>
            <a:ext cx="9090170" cy="46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DA538EBA-A3EE-751F-03E5-63F6C2641F44}"/>
              </a:ext>
            </a:extLst>
          </p:cNvPr>
          <p:cNvSpPr/>
          <p:nvPr/>
        </p:nvSpPr>
        <p:spPr>
          <a:xfrm rot="5400000">
            <a:off x="-26987" y="598874"/>
            <a:ext cx="427037" cy="3730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FC51B58-B8EB-DA42-D6EC-D1B5CA2A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56" y="146584"/>
            <a:ext cx="9962899" cy="2067722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Brainport Eindhoven </a:t>
            </a:r>
            <a:br>
              <a:rPr lang="nl-NL" dirty="0"/>
            </a:br>
            <a:r>
              <a:rPr lang="nl-NL" sz="2800" b="0" dirty="0">
                <a:latin typeface="Nitti Eindhoven Bold"/>
              </a:rPr>
              <a:t>Uitgegroeid</a:t>
            </a:r>
            <a:r>
              <a:rPr lang="nl-NL" sz="2800" b="0" dirty="0">
                <a:latin typeface="Nitti Eindhoven"/>
              </a:rPr>
              <a:t> tot wereldspeler met meer dan 6.000 hightech bedrijven op het fundament van Philips</a:t>
            </a:r>
            <a:br>
              <a:rPr lang="nl-NL" dirty="0">
                <a:latin typeface="Nitti Eindhoven Bold" panose="020B0803040202020003"/>
              </a:rPr>
            </a:b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7AD78-52A6-EC94-99D7-EAA2C2AB70A0}"/>
              </a:ext>
            </a:extLst>
          </p:cNvPr>
          <p:cNvSpPr/>
          <p:nvPr/>
        </p:nvSpPr>
        <p:spPr>
          <a:xfrm>
            <a:off x="9924678" y="5507482"/>
            <a:ext cx="2267321" cy="1350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72CB5B2C-9645-4370-A4E7-1EEFD159EE4A" descr="240BC3CB-532D-4CE6-A45E-B3330469C01C@scherpontwerp">
            <a:extLst>
              <a:ext uri="{FF2B5EF4-FFF2-40B4-BE49-F238E27FC236}">
                <a16:creationId xmlns:a16="http://schemas.microsoft.com/office/drawing/2014/main" id="{89324315-878D-B358-B3C2-4A188C63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30" y="5773272"/>
            <a:ext cx="2047970" cy="10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F1473B1-4AE2-ECDA-46EF-BF51CF0DC764}"/>
              </a:ext>
            </a:extLst>
          </p:cNvPr>
          <p:cNvSpPr/>
          <p:nvPr/>
        </p:nvSpPr>
        <p:spPr>
          <a:xfrm>
            <a:off x="5695506" y="2083559"/>
            <a:ext cx="800987" cy="372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A4C8D-B49B-9305-3F91-60B792FD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2" y="2175780"/>
            <a:ext cx="710454" cy="1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7854345-30B2-5E2D-A1BB-5B5035C4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956" y="6502603"/>
            <a:ext cx="7434444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287263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59A81-331D-3294-EEBA-31E91EAE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50DFAD4-C1A0-42D7-E6AE-569E89E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62" y="294758"/>
            <a:ext cx="9664163" cy="512448"/>
          </a:xfrm>
        </p:spPr>
        <p:txBody>
          <a:bodyPr>
            <a:noAutofit/>
          </a:bodyPr>
          <a:lstStyle/>
          <a:p>
            <a:pPr algn="l"/>
            <a:r>
              <a:rPr lang="nl-NL" sz="4400" b="0" dirty="0">
                <a:latin typeface="Aptos Display" panose="020B0004020202020204" pitchFamily="34" charset="0"/>
              </a:rPr>
              <a:t>Groeimotor Brainport Eindhoven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866FEAAF-D9AB-9FEB-1C53-A994CAC1A672}"/>
              </a:ext>
            </a:extLst>
          </p:cNvPr>
          <p:cNvGrpSpPr/>
          <p:nvPr/>
        </p:nvGrpSpPr>
        <p:grpSpPr>
          <a:xfrm>
            <a:off x="389469" y="1120425"/>
            <a:ext cx="5259413" cy="2244086"/>
            <a:chOff x="254534" y="1164035"/>
            <a:chExt cx="4317466" cy="2674859"/>
          </a:xfrm>
        </p:grpSpPr>
        <p:graphicFrame>
          <p:nvGraphicFramePr>
            <p:cNvPr id="2" name="Grafiek 1">
              <a:extLst>
                <a:ext uri="{FF2B5EF4-FFF2-40B4-BE49-F238E27FC236}">
                  <a16:creationId xmlns:a16="http://schemas.microsoft.com/office/drawing/2014/main" id="{CD4BCC7B-D4AC-DDA0-4A16-C82216BA5F52}"/>
                </a:ext>
              </a:extLst>
            </p:cNvPr>
            <p:cNvGraphicFramePr/>
            <p:nvPr/>
          </p:nvGraphicFramePr>
          <p:xfrm>
            <a:off x="254534" y="1287146"/>
            <a:ext cx="4159986" cy="2551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47A0D52-EAC9-C4D7-83D8-41156900B26C}"/>
                </a:ext>
              </a:extLst>
            </p:cNvPr>
            <p:cNvSpPr txBox="1"/>
            <p:nvPr/>
          </p:nvSpPr>
          <p:spPr>
            <a:xfrm>
              <a:off x="635000" y="1164035"/>
              <a:ext cx="3937000" cy="223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 i="0" u="none" strike="noStrike" kern="1200" spc="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kumimoji="0" lang="nl-NL" sz="1333" b="1" i="0" u="none" strike="noStrike" kern="1200" cap="none" spc="0" normalizeH="0" baseline="0" noProof="0">
                  <a:ln>
                    <a:noFill/>
                  </a:ln>
                  <a:solidFill>
                    <a:srgbClr val="3D196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Aantal bedrijfsvestigingen in Brainport Eindhoven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D4ECF8-02AA-10D5-EA13-EBA0981CC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6" b="5119"/>
          <a:stretch/>
        </p:blipFill>
        <p:spPr>
          <a:xfrm>
            <a:off x="7293482" y="1122655"/>
            <a:ext cx="4559849" cy="50382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0033D3-3664-4A1B-A094-103C86B5AFB2}"/>
              </a:ext>
            </a:extLst>
          </p:cNvPr>
          <p:cNvSpPr txBox="1"/>
          <p:nvPr/>
        </p:nvSpPr>
        <p:spPr>
          <a:xfrm>
            <a:off x="5869717" y="1008665"/>
            <a:ext cx="284849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D19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Gemiddelde groei Brainport al jarenlang boven de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D19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D19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Gemiddelde groei Nederland rond de 1,5%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AFFC7-0F57-212E-A180-237CD83F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90" y="3363802"/>
            <a:ext cx="5820580" cy="25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CE3584-F9DE-BA44-30BD-0F3C783D4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634" y="1359000"/>
            <a:ext cx="10297532" cy="414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lnSpc>
                <a:spcPts val="2600"/>
              </a:lnSpc>
            </a:pPr>
            <a:r>
              <a:rPr lang="nl-NL" dirty="0"/>
              <a:t>Prognose 2040 (EIB): + 79.000 arbeidsplaatsen (nu: ruim 400.000)</a:t>
            </a:r>
            <a:endParaRPr lang="en-US" dirty="0"/>
          </a:p>
          <a:p>
            <a:pPr marL="539750" lvl="7" indent="-179705">
              <a:lnSpc>
                <a:spcPts val="2600"/>
              </a:lnSpc>
            </a:pPr>
            <a:r>
              <a:rPr lang="nl-NL" dirty="0"/>
              <a:t>Doorkijkscenario MIRT-actualisatie: + 115.000 arbeidsplaatsen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>
                <a:cs typeface="Arial"/>
              </a:rPr>
              <a:t>Talent ontwikkelen en aantrekken</a:t>
            </a:r>
            <a:endParaRPr lang="nl-NL" dirty="0"/>
          </a:p>
          <a:p>
            <a:pPr marL="179705" indent="-179705">
              <a:lnSpc>
                <a:spcPts val="2600"/>
              </a:lnSpc>
            </a:pPr>
            <a:r>
              <a:rPr lang="nl-NL" dirty="0"/>
              <a:t>Woningbehoefte: ambitie + 100.000 woningen</a:t>
            </a:r>
          </a:p>
          <a:p>
            <a:pPr marL="0" indent="0">
              <a:lnSpc>
                <a:spcPts val="2600"/>
              </a:lnSpc>
              <a:buNone/>
            </a:pPr>
            <a:r>
              <a:rPr lang="nl-NL" dirty="0"/>
              <a:t> (nu: ca 350.000)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Bereikbaarheid: inzetten op mobiliteitstransitie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Energie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Groen – blauw</a:t>
            </a:r>
          </a:p>
          <a:p>
            <a:pPr marL="179705" marR="0" lvl="0" indent="-179705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Groei voorzieningenniveau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</a:endParaRPr>
          </a:p>
          <a:p>
            <a:pPr marL="179705" indent="-179705">
              <a:lnSpc>
                <a:spcPct val="100000"/>
              </a:lnSpc>
            </a:pPr>
            <a:endParaRPr lang="nl-NL" dirty="0">
              <a:cs typeface="Arial"/>
            </a:endParaRPr>
          </a:p>
          <a:p>
            <a:pPr marL="179705" indent="-179705"/>
            <a:endParaRPr lang="nl-NL" dirty="0">
              <a:cs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4CAB14-F639-434A-BEF4-C2E02FB7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0"/>
            <a:ext cx="10515600" cy="1325563"/>
          </a:xfrm>
        </p:spPr>
        <p:txBody>
          <a:bodyPr/>
          <a:lstStyle/>
          <a:p>
            <a:r>
              <a:rPr lang="nl-NL" dirty="0"/>
              <a:t>Gevolg: grote regionale opgaven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B02BD66-9107-08D0-14BD-9B4FA7D87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5281" y="6492875"/>
            <a:ext cx="756811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322139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1CD43-CFBF-7E73-9D73-77EE47EB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CA6D4-C15A-3201-758A-C6068D65E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634" y="1359000"/>
            <a:ext cx="10297532" cy="414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lnSpc>
                <a:spcPts val="2600"/>
              </a:lnSpc>
            </a:pPr>
            <a:r>
              <a:rPr lang="nl-NL" dirty="0"/>
              <a:t>Prognose 2040 (EIB): + 79.000 arbeidsplaatsen (nu: ruim 400.000)</a:t>
            </a:r>
            <a:endParaRPr lang="en-US" dirty="0"/>
          </a:p>
          <a:p>
            <a:pPr marL="539750" lvl="7" indent="-179705">
              <a:lnSpc>
                <a:spcPts val="2600"/>
              </a:lnSpc>
            </a:pPr>
            <a:r>
              <a:rPr lang="nl-NL" dirty="0"/>
              <a:t>Doorkijkscenario MIRT-actualisatie: + 115.000 arbeidsplaatsen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>
                <a:cs typeface="Arial"/>
              </a:rPr>
              <a:t>Talent ontwikkelen en aantrekken</a:t>
            </a:r>
            <a:endParaRPr lang="nl-NL" dirty="0"/>
          </a:p>
          <a:p>
            <a:pPr marL="179705" indent="-179705">
              <a:lnSpc>
                <a:spcPts val="2600"/>
              </a:lnSpc>
            </a:pPr>
            <a:r>
              <a:rPr lang="nl-NL" dirty="0"/>
              <a:t>Woningbehoefte: ambitie + 100.000 woningen</a:t>
            </a:r>
          </a:p>
          <a:p>
            <a:pPr marL="0" indent="0">
              <a:lnSpc>
                <a:spcPts val="2600"/>
              </a:lnSpc>
              <a:buNone/>
            </a:pPr>
            <a:r>
              <a:rPr lang="nl-NL" dirty="0"/>
              <a:t> (nu: ca 350.000)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Bereikbaarheid: inzetten op mobiliteitstransitie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Energie</a:t>
            </a:r>
            <a:endParaRPr lang="nl-NL" dirty="0">
              <a:cs typeface="Arial"/>
            </a:endParaRPr>
          </a:p>
          <a:p>
            <a:pPr marL="179705" indent="-179705">
              <a:lnSpc>
                <a:spcPts val="2600"/>
              </a:lnSpc>
            </a:pPr>
            <a:r>
              <a:rPr lang="nl-NL" dirty="0"/>
              <a:t>Groen – blauw</a:t>
            </a:r>
          </a:p>
          <a:p>
            <a:pPr marL="179705" marR="0" lvl="0" indent="-179705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Groei voorzieningenniveau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</a:endParaRPr>
          </a:p>
          <a:p>
            <a:pPr marL="179705" indent="-179705">
              <a:lnSpc>
                <a:spcPct val="100000"/>
              </a:lnSpc>
            </a:pPr>
            <a:endParaRPr lang="nl-NL" dirty="0">
              <a:cs typeface="Arial"/>
            </a:endParaRPr>
          </a:p>
          <a:p>
            <a:pPr marL="179705" indent="-179705"/>
            <a:endParaRPr lang="nl-NL" dirty="0">
              <a:cs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4DEACE-884A-BC84-8B35-C7C246B3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0"/>
            <a:ext cx="10515600" cy="1325563"/>
          </a:xfrm>
        </p:spPr>
        <p:txBody>
          <a:bodyPr/>
          <a:lstStyle/>
          <a:p>
            <a:r>
              <a:rPr lang="nl-NL" dirty="0"/>
              <a:t>Gevolg: grote regionale opgaven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C5DD74E-13E3-825B-DDAF-528DC1E4A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5281" y="6492875"/>
            <a:ext cx="756811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Vlaams-Nederlands Bedrijventerrein Congres | 26 maart 2026 | Jody Broeders &amp; Maikel Denissen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AFF1C1-E971-54EB-50EF-465069AE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009980"/>
            <a:ext cx="445924" cy="27405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2355B19-15FC-4D59-6F40-40E7D07DE6A4}"/>
              </a:ext>
            </a:extLst>
          </p:cNvPr>
          <p:cNvSpPr txBox="1"/>
          <p:nvPr/>
        </p:nvSpPr>
        <p:spPr>
          <a:xfrm>
            <a:off x="8858655" y="3687771"/>
            <a:ext cx="19131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Enorme druk op de ruimte!</a:t>
            </a:r>
          </a:p>
        </p:txBody>
      </p:sp>
    </p:spTree>
    <p:extLst>
      <p:ext uri="{BB962C8B-B14F-4D97-AF65-F5344CB8AC3E}">
        <p14:creationId xmlns:p14="http://schemas.microsoft.com/office/powerpoint/2010/main" val="106061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865B8-E20A-98EE-7D1F-2600DB00F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E4956E55-E4EF-FF58-7F0A-C7A1C910DA6F}"/>
              </a:ext>
            </a:extLst>
          </p:cNvPr>
          <p:cNvSpPr/>
          <p:nvPr/>
        </p:nvSpPr>
        <p:spPr>
          <a:xfrm>
            <a:off x="1993490" y="6490705"/>
            <a:ext cx="9194730" cy="2808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Subregionale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bedrijfsloketten: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Bottom-up input van de lokale praktijk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5665D36-0A9A-E252-F7A2-2F48BFE2C83C}"/>
              </a:ext>
            </a:extLst>
          </p:cNvPr>
          <p:cNvSpPr/>
          <p:nvPr/>
        </p:nvSpPr>
        <p:spPr>
          <a:xfrm>
            <a:off x="276735" y="1589194"/>
            <a:ext cx="1570256" cy="51725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8C3050E-F190-80E6-ED19-94CC42E84B58}"/>
              </a:ext>
            </a:extLst>
          </p:cNvPr>
          <p:cNvSpPr/>
          <p:nvPr/>
        </p:nvSpPr>
        <p:spPr>
          <a:xfrm>
            <a:off x="1989896" y="1724735"/>
            <a:ext cx="6330678" cy="19017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6EC43A5-6A1B-0CCA-10CD-F784F3573B93}"/>
              </a:ext>
            </a:extLst>
          </p:cNvPr>
          <p:cNvSpPr/>
          <p:nvPr/>
        </p:nvSpPr>
        <p:spPr>
          <a:xfrm>
            <a:off x="1988993" y="3683538"/>
            <a:ext cx="6353143" cy="188446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A62B2D1-897F-4C67-236F-03C91123448D}"/>
              </a:ext>
            </a:extLst>
          </p:cNvPr>
          <p:cNvSpPr/>
          <p:nvPr/>
        </p:nvSpPr>
        <p:spPr>
          <a:xfrm>
            <a:off x="2079739" y="5794560"/>
            <a:ext cx="9116403" cy="28084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Kwaliteitscriteria: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Brainport Principes (2.0) voor ontwikkeling van werklocaties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3D669D-2C0E-4319-3AB8-E8377398D1E2}"/>
              </a:ext>
            </a:extLst>
          </p:cNvPr>
          <p:cNvSpPr/>
          <p:nvPr/>
        </p:nvSpPr>
        <p:spPr>
          <a:xfrm>
            <a:off x="1981619" y="6148733"/>
            <a:ext cx="9214523" cy="2870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Monitoring (in brede zin) 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BC08FE0-E1CD-8765-C978-8F8ECB37640A}"/>
              </a:ext>
            </a:extLst>
          </p:cNvPr>
          <p:cNvSpPr/>
          <p:nvPr/>
        </p:nvSpPr>
        <p:spPr>
          <a:xfrm>
            <a:off x="2079739" y="2243074"/>
            <a:ext cx="929714" cy="1106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Onderzoeksfase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E8D4782-C23C-FB59-27F4-DC6A6780D1FC}"/>
              </a:ext>
            </a:extLst>
          </p:cNvPr>
          <p:cNvSpPr/>
          <p:nvPr/>
        </p:nvSpPr>
        <p:spPr>
          <a:xfrm>
            <a:off x="3131394" y="2261679"/>
            <a:ext cx="998986" cy="1106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Planvormingsfase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345E9B4-E0B2-6587-C6B5-E726AAA0FB19}"/>
              </a:ext>
            </a:extLst>
          </p:cNvPr>
          <p:cNvSpPr/>
          <p:nvPr/>
        </p:nvSpPr>
        <p:spPr>
          <a:xfrm>
            <a:off x="4300166" y="2261679"/>
            <a:ext cx="860441" cy="1097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Realisatiefase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DDC164-E61F-2734-2B26-D30500B3C166}"/>
              </a:ext>
            </a:extLst>
          </p:cNvPr>
          <p:cNvSpPr/>
          <p:nvPr/>
        </p:nvSpPr>
        <p:spPr>
          <a:xfrm>
            <a:off x="274589" y="205139"/>
            <a:ext cx="11000722" cy="3713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Visie Werklocaties ZO Brabant -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Lange termijn kaderstellend document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C55C841-44EC-4EC8-ED9B-D56DBF5BC557}"/>
              </a:ext>
            </a:extLst>
          </p:cNvPr>
          <p:cNvSpPr/>
          <p:nvPr/>
        </p:nvSpPr>
        <p:spPr>
          <a:xfrm>
            <a:off x="274589" y="648218"/>
            <a:ext cx="10889718" cy="3709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RPW Uitvoeringsstrategie -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1x per bestuursperiode herzien n.a.v. provinciale prognose &amp; feedback monitoring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34226D7-4302-F4A4-754E-EEC806EC7A16}"/>
              </a:ext>
            </a:extLst>
          </p:cNvPr>
          <p:cNvSpPr/>
          <p:nvPr/>
        </p:nvSpPr>
        <p:spPr>
          <a:xfrm>
            <a:off x="276734" y="1099159"/>
            <a:ext cx="10887572" cy="390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RPW Uitvoeringsagenda -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Actualisatie iedere Omgevingsdag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20C184E-C576-680F-B56D-CEAC00496E1B}"/>
              </a:ext>
            </a:extLst>
          </p:cNvPr>
          <p:cNvSpPr/>
          <p:nvPr/>
        </p:nvSpPr>
        <p:spPr>
          <a:xfrm>
            <a:off x="1989645" y="1608052"/>
            <a:ext cx="6330929" cy="32550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Nieuwe werklocaties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E15E77C-9877-3463-0B02-E96321F4EA8D}"/>
              </a:ext>
            </a:extLst>
          </p:cNvPr>
          <p:cNvSpPr/>
          <p:nvPr/>
        </p:nvSpPr>
        <p:spPr>
          <a:xfrm>
            <a:off x="1994337" y="3678689"/>
            <a:ext cx="6351618" cy="3137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Bestaande werklocaties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9153B02-10C3-A2BD-8602-FD25F183B955}"/>
              </a:ext>
            </a:extLst>
          </p:cNvPr>
          <p:cNvSpPr/>
          <p:nvPr/>
        </p:nvSpPr>
        <p:spPr>
          <a:xfrm>
            <a:off x="10187450" y="1892763"/>
            <a:ext cx="1008691" cy="3678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Regionaal Uitgifte- protocol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4B6FCA8-DC01-44AF-B13A-0E0C160DFE57}"/>
              </a:ext>
            </a:extLst>
          </p:cNvPr>
          <p:cNvSpPr/>
          <p:nvPr/>
        </p:nvSpPr>
        <p:spPr>
          <a:xfrm>
            <a:off x="8637426" y="1892762"/>
            <a:ext cx="1554481" cy="35898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34B5C97-AEA6-C208-39C2-513D41E60DAF}"/>
              </a:ext>
            </a:extLst>
          </p:cNvPr>
          <p:cNvSpPr/>
          <p:nvPr/>
        </p:nvSpPr>
        <p:spPr>
          <a:xfrm>
            <a:off x="8637420" y="1596682"/>
            <a:ext cx="2568617" cy="64428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Selectief alloceren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2291F9D-8380-9DF8-797F-9A3C44D7520E}"/>
              </a:ext>
            </a:extLst>
          </p:cNvPr>
          <p:cNvSpPr/>
          <p:nvPr/>
        </p:nvSpPr>
        <p:spPr>
          <a:xfrm>
            <a:off x="5381148" y="3316776"/>
            <a:ext cx="2948198" cy="298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Grootschalige logistiek (BP-verbonden)</a:t>
            </a:r>
          </a:p>
        </p:txBody>
      </p:sp>
      <p:sp>
        <p:nvSpPr>
          <p:cNvPr id="34" name="Pijl: rechts 33">
            <a:extLst>
              <a:ext uri="{FF2B5EF4-FFF2-40B4-BE49-F238E27FC236}">
                <a16:creationId xmlns:a16="http://schemas.microsoft.com/office/drawing/2014/main" id="{D4AA5435-20F8-356A-39C8-1E7FD68E72EC}"/>
              </a:ext>
            </a:extLst>
          </p:cNvPr>
          <p:cNvSpPr/>
          <p:nvPr/>
        </p:nvSpPr>
        <p:spPr>
          <a:xfrm rot="16200000">
            <a:off x="8005127" y="3136594"/>
            <a:ext cx="6574724" cy="69202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Pijl: rechts 35">
            <a:extLst>
              <a:ext uri="{FF2B5EF4-FFF2-40B4-BE49-F238E27FC236}">
                <a16:creationId xmlns:a16="http://schemas.microsoft.com/office/drawing/2014/main" id="{F8A211C9-812C-59D3-0EAF-D4C6C9DAD7E9}"/>
              </a:ext>
            </a:extLst>
          </p:cNvPr>
          <p:cNvSpPr/>
          <p:nvPr/>
        </p:nvSpPr>
        <p:spPr>
          <a:xfrm rot="16200000">
            <a:off x="1585376" y="6058169"/>
            <a:ext cx="984755" cy="432116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Pijl: rechts 36">
            <a:extLst>
              <a:ext uri="{FF2B5EF4-FFF2-40B4-BE49-F238E27FC236}">
                <a16:creationId xmlns:a16="http://schemas.microsoft.com/office/drawing/2014/main" id="{A5B75B58-2759-1C60-40B0-2B261FD85206}"/>
              </a:ext>
            </a:extLst>
          </p:cNvPr>
          <p:cNvSpPr/>
          <p:nvPr/>
        </p:nvSpPr>
        <p:spPr>
          <a:xfrm>
            <a:off x="2321149" y="3062721"/>
            <a:ext cx="1233018" cy="5669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Programmeren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18CAE85-F5BB-0307-215E-BCD60930C2E7}"/>
              </a:ext>
            </a:extLst>
          </p:cNvPr>
          <p:cNvSpPr/>
          <p:nvPr/>
        </p:nvSpPr>
        <p:spPr>
          <a:xfrm>
            <a:off x="8640118" y="3070042"/>
            <a:ext cx="1554482" cy="556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SBI-categorisering &amp; regionale meerwaarde</a:t>
            </a:r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2BF2B043-72A7-0FB9-AE64-184FDF021611}"/>
              </a:ext>
            </a:extLst>
          </p:cNvPr>
          <p:cNvSpPr/>
          <p:nvPr/>
        </p:nvSpPr>
        <p:spPr>
          <a:xfrm>
            <a:off x="276735" y="1612190"/>
            <a:ext cx="1566803" cy="5159614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Programmatisch sturen o.b.v. doelen inspanningen &amp; middelen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2B310CC-4907-155D-E1BE-9E3D50FCDBC9}"/>
              </a:ext>
            </a:extLst>
          </p:cNvPr>
          <p:cNvSpPr/>
          <p:nvPr/>
        </p:nvSpPr>
        <p:spPr>
          <a:xfrm>
            <a:off x="4836021" y="4278739"/>
            <a:ext cx="3505713" cy="24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Gemend stedelijk werkmilieu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1B269E7-84EF-5F6F-3752-524BD3D052D7}"/>
              </a:ext>
            </a:extLst>
          </p:cNvPr>
          <p:cNvSpPr/>
          <p:nvPr/>
        </p:nvSpPr>
        <p:spPr>
          <a:xfrm>
            <a:off x="4835920" y="4529472"/>
            <a:ext cx="3505713" cy="24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Regulier werkmilieu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B4B5428-671E-A4EB-DEEF-0B3288BC10F3}"/>
              </a:ext>
            </a:extLst>
          </p:cNvPr>
          <p:cNvSpPr/>
          <p:nvPr/>
        </p:nvSpPr>
        <p:spPr>
          <a:xfrm>
            <a:off x="4839339" y="5016494"/>
            <a:ext cx="3502380" cy="24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Grootschalige productie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F4884BD5-474E-DE87-9BC7-B73B005C9150}"/>
              </a:ext>
            </a:extLst>
          </p:cNvPr>
          <p:cNvSpPr/>
          <p:nvPr/>
        </p:nvSpPr>
        <p:spPr>
          <a:xfrm>
            <a:off x="4839094" y="5261759"/>
            <a:ext cx="3502380" cy="24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Grootschalige logistiek (BP-verbonden)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D19119C1-5BFD-502F-48A6-6AC599D68046}"/>
              </a:ext>
            </a:extLst>
          </p:cNvPr>
          <p:cNvSpPr/>
          <p:nvPr/>
        </p:nvSpPr>
        <p:spPr>
          <a:xfrm>
            <a:off x="8642684" y="5033831"/>
            <a:ext cx="1550024" cy="497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SBI-categorisering &amp; regionale meerwaarde</a:t>
            </a:r>
          </a:p>
        </p:txBody>
      </p:sp>
      <p:sp>
        <p:nvSpPr>
          <p:cNvPr id="35" name="Pijl: rechts 34">
            <a:extLst>
              <a:ext uri="{FF2B5EF4-FFF2-40B4-BE49-F238E27FC236}">
                <a16:creationId xmlns:a16="http://schemas.microsoft.com/office/drawing/2014/main" id="{578305BE-FEAB-54E6-CF27-3F322EBE32B1}"/>
              </a:ext>
            </a:extLst>
          </p:cNvPr>
          <p:cNvSpPr/>
          <p:nvPr/>
        </p:nvSpPr>
        <p:spPr>
          <a:xfrm rot="5400000">
            <a:off x="-685194" y="863251"/>
            <a:ext cx="1914335" cy="558524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Pijl: rechts 36">
            <a:extLst>
              <a:ext uri="{FF2B5EF4-FFF2-40B4-BE49-F238E27FC236}">
                <a16:creationId xmlns:a16="http://schemas.microsoft.com/office/drawing/2014/main" id="{967EBB81-E78F-8862-6245-5E02E91F4723}"/>
              </a:ext>
            </a:extLst>
          </p:cNvPr>
          <p:cNvSpPr/>
          <p:nvPr/>
        </p:nvSpPr>
        <p:spPr>
          <a:xfrm>
            <a:off x="3761312" y="3062720"/>
            <a:ext cx="1148622" cy="5525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Plantoetsing</a:t>
            </a:r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B9021AC4-04FC-78B7-5660-454F92D8427E}"/>
              </a:ext>
            </a:extLst>
          </p:cNvPr>
          <p:cNvSpPr/>
          <p:nvPr/>
        </p:nvSpPr>
        <p:spPr>
          <a:xfrm>
            <a:off x="11110453" y="2066854"/>
            <a:ext cx="1029078" cy="32238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hthoek 43">
            <a:extLst>
              <a:ext uri="{FF2B5EF4-FFF2-40B4-BE49-F238E27FC236}">
                <a16:creationId xmlns:a16="http://schemas.microsoft.com/office/drawing/2014/main" id="{03F782F3-8F6F-1B1B-EAC2-506D937DC568}"/>
              </a:ext>
            </a:extLst>
          </p:cNvPr>
          <p:cNvSpPr/>
          <p:nvPr/>
        </p:nvSpPr>
        <p:spPr>
          <a:xfrm>
            <a:off x="4839338" y="4772078"/>
            <a:ext cx="3502380" cy="24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werkmilieu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51FCA3A-423E-5A85-CF3B-D9C09C583939}"/>
              </a:ext>
            </a:extLst>
          </p:cNvPr>
          <p:cNvSpPr/>
          <p:nvPr/>
        </p:nvSpPr>
        <p:spPr>
          <a:xfrm>
            <a:off x="1997320" y="4192756"/>
            <a:ext cx="3098418" cy="133580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Intensivering/ herstructurering/ revitalisering</a:t>
            </a:r>
          </a:p>
        </p:txBody>
      </p:sp>
      <p:sp>
        <p:nvSpPr>
          <p:cNvPr id="8" name="Pijl: rechts 31">
            <a:extLst>
              <a:ext uri="{FF2B5EF4-FFF2-40B4-BE49-F238E27FC236}">
                <a16:creationId xmlns:a16="http://schemas.microsoft.com/office/drawing/2014/main" id="{7691FD5E-BC82-C75E-1633-FBF5C0852B23}"/>
              </a:ext>
            </a:extLst>
          </p:cNvPr>
          <p:cNvSpPr/>
          <p:nvPr/>
        </p:nvSpPr>
        <p:spPr>
          <a:xfrm>
            <a:off x="1985537" y="5385862"/>
            <a:ext cx="9850484" cy="42199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(Beleidsmatig) zorgvuldig ruimtegebruik zonder kavel(her)uitgifte</a:t>
            </a:r>
          </a:p>
        </p:txBody>
      </p:sp>
      <p:sp>
        <p:nvSpPr>
          <p:cNvPr id="13" name="Rechthoek 27">
            <a:extLst>
              <a:ext uri="{FF2B5EF4-FFF2-40B4-BE49-F238E27FC236}">
                <a16:creationId xmlns:a16="http://schemas.microsoft.com/office/drawing/2014/main" id="{34A4BE95-D590-6183-0035-243D14A0AF07}"/>
              </a:ext>
            </a:extLst>
          </p:cNvPr>
          <p:cNvSpPr/>
          <p:nvPr/>
        </p:nvSpPr>
        <p:spPr>
          <a:xfrm>
            <a:off x="5381147" y="3057983"/>
            <a:ext cx="2948198" cy="298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Grootschalige productie</a:t>
            </a:r>
          </a:p>
        </p:txBody>
      </p:sp>
      <p:sp>
        <p:nvSpPr>
          <p:cNvPr id="19" name="Rechthoek 27">
            <a:extLst>
              <a:ext uri="{FF2B5EF4-FFF2-40B4-BE49-F238E27FC236}">
                <a16:creationId xmlns:a16="http://schemas.microsoft.com/office/drawing/2014/main" id="{48D4D388-C923-7903-5FBB-5ABEB16AB96D}"/>
              </a:ext>
            </a:extLst>
          </p:cNvPr>
          <p:cNvSpPr/>
          <p:nvPr/>
        </p:nvSpPr>
        <p:spPr>
          <a:xfrm>
            <a:off x="5381148" y="2784814"/>
            <a:ext cx="2948198" cy="298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werkmilieu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hthoek 27">
            <a:extLst>
              <a:ext uri="{FF2B5EF4-FFF2-40B4-BE49-F238E27FC236}">
                <a16:creationId xmlns:a16="http://schemas.microsoft.com/office/drawing/2014/main" id="{C2C14D06-1F04-DE92-13EF-8951C23B1303}"/>
              </a:ext>
            </a:extLst>
          </p:cNvPr>
          <p:cNvSpPr/>
          <p:nvPr/>
        </p:nvSpPr>
        <p:spPr>
          <a:xfrm>
            <a:off x="5381147" y="2511643"/>
            <a:ext cx="2948198" cy="298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Regulier werkmilieu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hthoek 27">
            <a:extLst>
              <a:ext uri="{FF2B5EF4-FFF2-40B4-BE49-F238E27FC236}">
                <a16:creationId xmlns:a16="http://schemas.microsoft.com/office/drawing/2014/main" id="{7841A95B-7844-435B-D185-9983F07EC431}"/>
              </a:ext>
            </a:extLst>
          </p:cNvPr>
          <p:cNvSpPr/>
          <p:nvPr/>
        </p:nvSpPr>
        <p:spPr>
          <a:xfrm>
            <a:off x="5381148" y="2238474"/>
            <a:ext cx="2948198" cy="298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Gemend stedelijk werkmilieu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57944DF9-DB50-ECFA-DFC0-90137CC3490B}"/>
              </a:ext>
            </a:extLst>
          </p:cNvPr>
          <p:cNvSpPr/>
          <p:nvPr/>
        </p:nvSpPr>
        <p:spPr>
          <a:xfrm>
            <a:off x="1985537" y="1754983"/>
            <a:ext cx="6654397" cy="64232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Adaptief programmeren</a:t>
            </a:r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B10ECD02-48B0-573F-C7A6-919AFF6FDDCB}"/>
              </a:ext>
            </a:extLst>
          </p:cNvPr>
          <p:cNvSpPr/>
          <p:nvPr/>
        </p:nvSpPr>
        <p:spPr>
          <a:xfrm>
            <a:off x="1976575" y="3840202"/>
            <a:ext cx="6654977" cy="57043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Zorgvuldig ruimtegebruik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A7751-9897-5945-601C-CB99A6D69CA3}"/>
              </a:ext>
            </a:extLst>
          </p:cNvPr>
          <p:cNvSpPr/>
          <p:nvPr/>
        </p:nvSpPr>
        <p:spPr>
          <a:xfrm>
            <a:off x="8636000" y="3620997"/>
            <a:ext cx="1555750" cy="61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5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27CD788-6664-7787-38A5-5E4E07F3F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87B7AE-E671-905A-FE97-D558FE34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98" y="389557"/>
            <a:ext cx="10580850" cy="492443"/>
          </a:xfrm>
        </p:spPr>
        <p:txBody>
          <a:bodyPr>
            <a:noAutofit/>
          </a:bodyPr>
          <a:lstStyle/>
          <a:p>
            <a:r>
              <a:rPr lang="nl-NL" dirty="0"/>
              <a:t>Economisch profiel regio en </a:t>
            </a:r>
            <a:r>
              <a:rPr lang="nl-NL" dirty="0" err="1"/>
              <a:t>subregio’s</a:t>
            </a: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8A9338-57DF-8FA5-03B6-72CD7DD8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04964"/>
            <a:ext cx="9453562" cy="37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3">
            <a:extLst>
              <a:ext uri="{FF2B5EF4-FFF2-40B4-BE49-F238E27FC236}">
                <a16:creationId xmlns:a16="http://schemas.microsoft.com/office/drawing/2014/main" id="{97AEDD5D-24EE-97A6-48BC-04D89953E5CA}"/>
              </a:ext>
            </a:extLst>
          </p:cNvPr>
          <p:cNvSpPr txBox="1"/>
          <p:nvPr/>
        </p:nvSpPr>
        <p:spPr>
          <a:xfrm>
            <a:off x="776288" y="5514335"/>
            <a:ext cx="986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tenzij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Brainport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verbonden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logistiek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warehouses, datacenters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B1E3AE4-34A9-4453-1328-52F840B39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9898" y="6492875"/>
            <a:ext cx="76435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Vlaams-Nederlands</a:t>
            </a:r>
            <a:r>
              <a:rPr kumimoji="0" lang="nl-NL" sz="1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7665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4C74AAC-59BA-E726-4936-A5E7FED5F4AF}"/>
              </a:ext>
            </a:extLst>
          </p:cNvPr>
          <p:cNvSpPr txBox="1"/>
          <p:nvPr/>
        </p:nvSpPr>
        <p:spPr>
          <a:xfrm>
            <a:off x="5345906" y="195459"/>
            <a:ext cx="22050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Ruimtevrager binnen MRE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501270-4C25-876E-89A4-9D2C2AEFB134}"/>
              </a:ext>
            </a:extLst>
          </p:cNvPr>
          <p:cNvSpPr txBox="1"/>
          <p:nvPr/>
        </p:nvSpPr>
        <p:spPr>
          <a:xfrm>
            <a:off x="1975616" y="1797704"/>
            <a:ext cx="215913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Logistiek bedrijf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(Logistiek component &gt;50% van totale bedrijfsactiviteiten),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warehouses en datacenters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DC10FF-FE40-2FEE-6D93-D9C99B4DBDDC}"/>
              </a:ext>
            </a:extLst>
          </p:cNvPr>
          <p:cNvSpPr txBox="1"/>
          <p:nvPr/>
        </p:nvSpPr>
        <p:spPr>
          <a:xfrm>
            <a:off x="7094386" y="1787322"/>
            <a:ext cx="2205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Productiebedrijf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(Logistiek component &lt;50% van totale bedrijfsactiviteiten)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AC1423C-717C-2ADD-DD15-129FD7F52F28}"/>
              </a:ext>
            </a:extLst>
          </p:cNvPr>
          <p:cNvSpPr txBox="1"/>
          <p:nvPr/>
        </p:nvSpPr>
        <p:spPr>
          <a:xfrm>
            <a:off x="7094386" y="2908008"/>
            <a:ext cx="22050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Toetsing met (sub)regionale zeef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EB924F6-0EAB-799C-1575-29B5A609AA18}"/>
              </a:ext>
            </a:extLst>
          </p:cNvPr>
          <p:cNvCxnSpPr>
            <a:stCxn id="6" idx="2"/>
            <a:endCxn id="20" idx="0"/>
          </p:cNvCxnSpPr>
          <p:nvPr/>
        </p:nvCxnSpPr>
        <p:spPr>
          <a:xfrm>
            <a:off x="8196905" y="2618319"/>
            <a:ext cx="0" cy="289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B5C18056-B573-17C2-AB7D-0B4226B37D55}"/>
              </a:ext>
            </a:extLst>
          </p:cNvPr>
          <p:cNvSpPr txBox="1"/>
          <p:nvPr/>
        </p:nvSpPr>
        <p:spPr>
          <a:xfrm>
            <a:off x="5109615" y="3901817"/>
            <a:ext cx="17734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Passend binnen (sub)regionale zeef 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7841542-544E-AA1A-4395-05D9F301F213}"/>
              </a:ext>
            </a:extLst>
          </p:cNvPr>
          <p:cNvSpPr txBox="1"/>
          <p:nvPr/>
        </p:nvSpPr>
        <p:spPr>
          <a:xfrm>
            <a:off x="7314653" y="3901817"/>
            <a:ext cx="17734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Afweegbaar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binnen (sub)regionale zeef</a:t>
            </a:r>
          </a:p>
        </p:txBody>
      </p:sp>
      <p:cxnSp>
        <p:nvCxnSpPr>
          <p:cNvPr id="37" name="Verbindingslijn: gebogen 36">
            <a:extLst>
              <a:ext uri="{FF2B5EF4-FFF2-40B4-BE49-F238E27FC236}">
                <a16:creationId xmlns:a16="http://schemas.microsoft.com/office/drawing/2014/main" id="{E3BF857F-B31D-9F0A-D546-8B2CD9277EFE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rot="5400000">
            <a:off x="6830547" y="2535459"/>
            <a:ext cx="532144" cy="22005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bogen 39">
            <a:extLst>
              <a:ext uri="{FF2B5EF4-FFF2-40B4-BE49-F238E27FC236}">
                <a16:creationId xmlns:a16="http://schemas.microsoft.com/office/drawing/2014/main" id="{318DFBBA-D733-7ED4-3D78-48F2D583E2E7}"/>
              </a:ext>
            </a:extLst>
          </p:cNvPr>
          <p:cNvCxnSpPr>
            <a:cxnSpLocks/>
            <a:stCxn id="20" idx="2"/>
            <a:endCxn id="36" idx="0"/>
          </p:cNvCxnSpPr>
          <p:nvPr/>
        </p:nvCxnSpPr>
        <p:spPr>
          <a:xfrm rot="16200000" flipH="1">
            <a:off x="7933066" y="3633512"/>
            <a:ext cx="532144" cy="44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8A8F7953-41A7-C193-F64E-6F1C34B9B100}"/>
              </a:ext>
            </a:extLst>
          </p:cNvPr>
          <p:cNvSpPr txBox="1"/>
          <p:nvPr/>
        </p:nvSpPr>
        <p:spPr>
          <a:xfrm>
            <a:off x="5625106" y="725111"/>
            <a:ext cx="1703790" cy="4385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Kavelomvang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&lt;1 hectare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A8E8D63D-41A7-67E3-C373-B01E4B5D4F05}"/>
              </a:ext>
            </a:extLst>
          </p:cNvPr>
          <p:cNvSpPr txBox="1"/>
          <p:nvPr/>
        </p:nvSpPr>
        <p:spPr>
          <a:xfrm>
            <a:off x="9786282" y="621236"/>
            <a:ext cx="17734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Naar regulier terrein, criteria nog nader uit te werken</a:t>
            </a:r>
          </a:p>
        </p:txBody>
      </p:sp>
      <p:cxnSp>
        <p:nvCxnSpPr>
          <p:cNvPr id="74" name="Rechte verbindingslijn met pijl 73">
            <a:extLst>
              <a:ext uri="{FF2B5EF4-FFF2-40B4-BE49-F238E27FC236}">
                <a16:creationId xmlns:a16="http://schemas.microsoft.com/office/drawing/2014/main" id="{9BB4FFA5-3421-D672-91AA-09C01C08FF4B}"/>
              </a:ext>
            </a:extLst>
          </p:cNvPr>
          <p:cNvCxnSpPr>
            <a:cxnSpLocks/>
            <a:stCxn id="5" idx="2"/>
            <a:endCxn id="76" idx="0"/>
          </p:cNvCxnSpPr>
          <p:nvPr/>
        </p:nvCxnSpPr>
        <p:spPr>
          <a:xfrm>
            <a:off x="3027644" y="3007214"/>
            <a:ext cx="11536" cy="106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kstvak 75">
            <a:extLst>
              <a:ext uri="{FF2B5EF4-FFF2-40B4-BE49-F238E27FC236}">
                <a16:creationId xmlns:a16="http://schemas.microsoft.com/office/drawing/2014/main" id="{6758F918-AC36-6F19-32CF-71F16ACE15CA}"/>
              </a:ext>
            </a:extLst>
          </p:cNvPr>
          <p:cNvSpPr txBox="1"/>
          <p:nvPr/>
        </p:nvSpPr>
        <p:spPr>
          <a:xfrm>
            <a:off x="2363473" y="4084470"/>
            <a:ext cx="133305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Nee, tenzij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903F78D3-E2AD-D5F7-9732-6471B2C6732E}"/>
              </a:ext>
            </a:extLst>
          </p:cNvPr>
          <p:cNvSpPr txBox="1"/>
          <p:nvPr/>
        </p:nvSpPr>
        <p:spPr>
          <a:xfrm>
            <a:off x="1929713" y="4766623"/>
            <a:ext cx="220057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Positieve bijdrage aan Brainport-economie?  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o.b.v. nader uit te werken kwalitatieve toetsing  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D51DE730-8743-1251-7D46-F740C28B0516}"/>
              </a:ext>
            </a:extLst>
          </p:cNvPr>
          <p:cNvSpPr txBox="1"/>
          <p:nvPr/>
        </p:nvSpPr>
        <p:spPr>
          <a:xfrm>
            <a:off x="2180934" y="5917685"/>
            <a:ext cx="61108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Ja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B364A89B-98B7-835E-A628-12C6C37C85FB}"/>
              </a:ext>
            </a:extLst>
          </p:cNvPr>
          <p:cNvSpPr txBox="1"/>
          <p:nvPr/>
        </p:nvSpPr>
        <p:spPr>
          <a:xfrm>
            <a:off x="3205617" y="5917685"/>
            <a:ext cx="61108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Nee</a:t>
            </a:r>
          </a:p>
        </p:txBody>
      </p:sp>
      <p:cxnSp>
        <p:nvCxnSpPr>
          <p:cNvPr id="93" name="Verbindingslijn: gebogen 92">
            <a:extLst>
              <a:ext uri="{FF2B5EF4-FFF2-40B4-BE49-F238E27FC236}">
                <a16:creationId xmlns:a16="http://schemas.microsoft.com/office/drawing/2014/main" id="{AA2FC261-FBC3-A45C-6C0F-09EAC85710EE}"/>
              </a:ext>
            </a:extLst>
          </p:cNvPr>
          <p:cNvCxnSpPr>
            <a:cxnSpLocks/>
            <a:stCxn id="83" idx="2"/>
            <a:endCxn id="91" idx="0"/>
          </p:cNvCxnSpPr>
          <p:nvPr/>
        </p:nvCxnSpPr>
        <p:spPr>
          <a:xfrm rot="5400000">
            <a:off x="2598207" y="5485891"/>
            <a:ext cx="320065" cy="5435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erbindingslijn: gebogen 95">
            <a:extLst>
              <a:ext uri="{FF2B5EF4-FFF2-40B4-BE49-F238E27FC236}">
                <a16:creationId xmlns:a16="http://schemas.microsoft.com/office/drawing/2014/main" id="{7F662DD0-6131-D6A4-D018-323EBE431E24}"/>
              </a:ext>
            </a:extLst>
          </p:cNvPr>
          <p:cNvCxnSpPr>
            <a:cxnSpLocks/>
            <a:stCxn id="83" idx="2"/>
            <a:endCxn id="92" idx="0"/>
          </p:cNvCxnSpPr>
          <p:nvPr/>
        </p:nvCxnSpPr>
        <p:spPr>
          <a:xfrm rot="16200000" flipH="1">
            <a:off x="3110548" y="5517071"/>
            <a:ext cx="320065" cy="4811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Graphic 115" descr="Vinkje met effen opvulling">
            <a:extLst>
              <a:ext uri="{FF2B5EF4-FFF2-40B4-BE49-F238E27FC236}">
                <a16:creationId xmlns:a16="http://schemas.microsoft.com/office/drawing/2014/main" id="{F5E4F90E-7040-440D-F877-2048ADD2F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27316" y="5825784"/>
            <a:ext cx="460993" cy="460993"/>
          </a:xfrm>
          <a:prstGeom prst="rect">
            <a:avLst/>
          </a:prstGeom>
        </p:spPr>
      </p:pic>
      <p:pic>
        <p:nvPicPr>
          <p:cNvPr id="118" name="Graphic 117" descr="Stoppen met effen opvulling">
            <a:extLst>
              <a:ext uri="{FF2B5EF4-FFF2-40B4-BE49-F238E27FC236}">
                <a16:creationId xmlns:a16="http://schemas.microsoft.com/office/drawing/2014/main" id="{FA43FCA3-112F-DA8D-E2CD-1D4DB59EC2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9330" y="5825784"/>
            <a:ext cx="460800" cy="460800"/>
          </a:xfrm>
          <a:prstGeom prst="rect">
            <a:avLst/>
          </a:prstGeom>
        </p:spPr>
      </p:pic>
      <p:cxnSp>
        <p:nvCxnSpPr>
          <p:cNvPr id="119" name="Rechte verbindingslijn met pijl 118">
            <a:extLst>
              <a:ext uri="{FF2B5EF4-FFF2-40B4-BE49-F238E27FC236}">
                <a16:creationId xmlns:a16="http://schemas.microsoft.com/office/drawing/2014/main" id="{D4516B30-F592-FA14-BC22-3DE207FF1B2E}"/>
              </a:ext>
            </a:extLst>
          </p:cNvPr>
          <p:cNvCxnSpPr>
            <a:cxnSpLocks/>
            <a:stCxn id="91" idx="1"/>
            <a:endCxn id="116" idx="3"/>
          </p:cNvCxnSpPr>
          <p:nvPr/>
        </p:nvCxnSpPr>
        <p:spPr>
          <a:xfrm flipH="1">
            <a:off x="1988309" y="6056185"/>
            <a:ext cx="192625" cy="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met pijl 122">
            <a:extLst>
              <a:ext uri="{FF2B5EF4-FFF2-40B4-BE49-F238E27FC236}">
                <a16:creationId xmlns:a16="http://schemas.microsoft.com/office/drawing/2014/main" id="{E75AA3D0-9377-9E74-EAF5-BCE1FC163281}"/>
              </a:ext>
            </a:extLst>
          </p:cNvPr>
          <p:cNvCxnSpPr>
            <a:cxnSpLocks/>
            <a:stCxn id="92" idx="3"/>
            <a:endCxn id="118" idx="1"/>
          </p:cNvCxnSpPr>
          <p:nvPr/>
        </p:nvCxnSpPr>
        <p:spPr>
          <a:xfrm flipV="1">
            <a:off x="3816705" y="6056184"/>
            <a:ext cx="192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Graphic 128" descr="Vinkje met effen opvulling">
            <a:extLst>
              <a:ext uri="{FF2B5EF4-FFF2-40B4-BE49-F238E27FC236}">
                <a16:creationId xmlns:a16="http://schemas.microsoft.com/office/drawing/2014/main" id="{30E998AB-42D6-C0F0-4F20-E90298AAC2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91694" y="4600725"/>
            <a:ext cx="460993" cy="460993"/>
          </a:xfrm>
          <a:prstGeom prst="rect">
            <a:avLst/>
          </a:prstGeom>
        </p:spPr>
      </p:pic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B2447F25-7FA9-3299-E6AC-B5DC2CC8EE28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995811" y="4363482"/>
            <a:ext cx="522" cy="289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Help met effen opvulling">
            <a:extLst>
              <a:ext uri="{FF2B5EF4-FFF2-40B4-BE49-F238E27FC236}">
                <a16:creationId xmlns:a16="http://schemas.microsoft.com/office/drawing/2014/main" id="{4ED1E1E5-3DC8-0244-3C85-AD3BDA283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575" y="92325"/>
            <a:ext cx="453407" cy="45340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B12F3C3-E714-F5C5-B711-3BA98841D769}"/>
              </a:ext>
            </a:extLst>
          </p:cNvPr>
          <p:cNvSpPr txBox="1"/>
          <p:nvPr/>
        </p:nvSpPr>
        <p:spPr>
          <a:xfrm>
            <a:off x="7098851" y="4767912"/>
            <a:ext cx="220057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Positieve bijdrage aan Brainport-economie?  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o.b.v. nader uit te werken kwalitatieve toetsing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E89B939-FF98-5E82-A427-775A0DAF8E7D}"/>
              </a:ext>
            </a:extLst>
          </p:cNvPr>
          <p:cNvSpPr txBox="1"/>
          <p:nvPr/>
        </p:nvSpPr>
        <p:spPr>
          <a:xfrm>
            <a:off x="7350072" y="5910009"/>
            <a:ext cx="61108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Ja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EB1FAE2-9A6C-2828-0287-59E9EE6B4FC6}"/>
              </a:ext>
            </a:extLst>
          </p:cNvPr>
          <p:cNvSpPr txBox="1"/>
          <p:nvPr/>
        </p:nvSpPr>
        <p:spPr>
          <a:xfrm>
            <a:off x="8227863" y="5919190"/>
            <a:ext cx="61108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Nee</a:t>
            </a:r>
          </a:p>
        </p:txBody>
      </p: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DD5B7030-2731-8FA7-AE0A-AC766297B29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7771827" y="5482698"/>
            <a:ext cx="311100" cy="5435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8AC02021-7639-1880-8B48-4B3FEE36D10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16200000" flipH="1">
            <a:off x="8206132" y="5591914"/>
            <a:ext cx="320281" cy="3342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Vinkje met effen opvulling">
            <a:extLst>
              <a:ext uri="{FF2B5EF4-FFF2-40B4-BE49-F238E27FC236}">
                <a16:creationId xmlns:a16="http://schemas.microsoft.com/office/drawing/2014/main" id="{ADFAF3DB-6361-A697-BE5D-1E4D63FF09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96454" y="5818108"/>
            <a:ext cx="460993" cy="460993"/>
          </a:xfrm>
          <a:prstGeom prst="rect">
            <a:avLst/>
          </a:prstGeom>
        </p:spPr>
      </p:pic>
      <p:pic>
        <p:nvPicPr>
          <p:cNvPr id="16" name="Graphic 15" descr="Stoppen met effen opvulling">
            <a:extLst>
              <a:ext uri="{FF2B5EF4-FFF2-40B4-BE49-F238E27FC236}">
                <a16:creationId xmlns:a16="http://schemas.microsoft.com/office/drawing/2014/main" id="{F06119F8-A8A3-7EE2-F2FA-E4BBF21637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1576" y="5827289"/>
            <a:ext cx="460800" cy="460800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B0E9757-1F85-1C81-D51A-C1C9740F1425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flipH="1">
            <a:off x="7157447" y="6048509"/>
            <a:ext cx="192625" cy="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1C2B8669-81FA-396E-9D0C-163C3CED0FF6}"/>
              </a:ext>
            </a:extLst>
          </p:cNvPr>
          <p:cNvCxnSpPr>
            <a:cxnSpLocks/>
          </p:cNvCxnSpPr>
          <p:nvPr/>
        </p:nvCxnSpPr>
        <p:spPr>
          <a:xfrm flipV="1">
            <a:off x="8838951" y="6057689"/>
            <a:ext cx="192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C62D6FBD-5C3F-051F-61CB-612B6D27A37F}"/>
              </a:ext>
            </a:extLst>
          </p:cNvPr>
          <p:cNvCxnSpPr>
            <a:cxnSpLocks/>
            <a:stCxn id="36" idx="2"/>
            <a:endCxn id="10" idx="0"/>
          </p:cNvCxnSpPr>
          <p:nvPr/>
        </p:nvCxnSpPr>
        <p:spPr>
          <a:xfrm flipH="1">
            <a:off x="8199138" y="4363482"/>
            <a:ext cx="2233" cy="40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7879F241-7A91-1E87-11FF-21577054A6BC}"/>
              </a:ext>
            </a:extLst>
          </p:cNvPr>
          <p:cNvSpPr txBox="1"/>
          <p:nvPr/>
        </p:nvSpPr>
        <p:spPr>
          <a:xfrm>
            <a:off x="9517458" y="3901816"/>
            <a:ext cx="17734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Niet passend binnen (sub)regionale zeef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F186E5F-4C72-979A-5967-08EC1B55E2EA}"/>
              </a:ext>
            </a:extLst>
          </p:cNvPr>
          <p:cNvSpPr txBox="1"/>
          <p:nvPr/>
        </p:nvSpPr>
        <p:spPr>
          <a:xfrm>
            <a:off x="9517458" y="4766623"/>
            <a:ext cx="17734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Tenzij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verplaatser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op initiatief van gemeente/regio?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F3267C6-94DF-DA19-CD24-ADE2ABD7EB5B}"/>
              </a:ext>
            </a:extLst>
          </p:cNvPr>
          <p:cNvCxnSpPr>
            <a:cxnSpLocks/>
          </p:cNvCxnSpPr>
          <p:nvPr/>
        </p:nvCxnSpPr>
        <p:spPr>
          <a:xfrm flipV="1">
            <a:off x="11290894" y="4132648"/>
            <a:ext cx="192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ingslijn: gebogen 38">
            <a:extLst>
              <a:ext uri="{FF2B5EF4-FFF2-40B4-BE49-F238E27FC236}">
                <a16:creationId xmlns:a16="http://schemas.microsoft.com/office/drawing/2014/main" id="{EDF00D2E-31C2-53C6-7F1F-21F83C38C15D}"/>
              </a:ext>
            </a:extLst>
          </p:cNvPr>
          <p:cNvCxnSpPr>
            <a:endCxn id="25" idx="0"/>
          </p:cNvCxnSpPr>
          <p:nvPr/>
        </p:nvCxnSpPr>
        <p:spPr>
          <a:xfrm>
            <a:off x="8196905" y="3630930"/>
            <a:ext cx="2207271" cy="2708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3C808E64-F737-AF57-C865-A7FAD02005DD}"/>
              </a:ext>
            </a:extLst>
          </p:cNvPr>
          <p:cNvCxnSpPr>
            <a:cxnSpLocks/>
          </p:cNvCxnSpPr>
          <p:nvPr/>
        </p:nvCxnSpPr>
        <p:spPr>
          <a:xfrm flipH="1">
            <a:off x="10399711" y="4361469"/>
            <a:ext cx="2233" cy="40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A5499034-724F-7BB1-939D-62F2C2D84D10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>
            <a:off x="7328896" y="944402"/>
            <a:ext cx="2457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ingslijn: gebogen 51">
            <a:extLst>
              <a:ext uri="{FF2B5EF4-FFF2-40B4-BE49-F238E27FC236}">
                <a16:creationId xmlns:a16="http://schemas.microsoft.com/office/drawing/2014/main" id="{091FCE98-0802-6436-09A1-BDA6D4A3DAC3}"/>
              </a:ext>
            </a:extLst>
          </p:cNvPr>
          <p:cNvCxnSpPr>
            <a:stCxn id="50" idx="2"/>
            <a:endCxn id="5" idx="0"/>
          </p:cNvCxnSpPr>
          <p:nvPr/>
        </p:nvCxnSpPr>
        <p:spPr>
          <a:xfrm rot="5400000">
            <a:off x="4449088" y="-230210"/>
            <a:ext cx="634011" cy="34218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bogen 54">
            <a:extLst>
              <a:ext uri="{FF2B5EF4-FFF2-40B4-BE49-F238E27FC236}">
                <a16:creationId xmlns:a16="http://schemas.microsoft.com/office/drawing/2014/main" id="{7FB92705-5FB2-F331-0CEB-C5017D8300D2}"/>
              </a:ext>
            </a:extLst>
          </p:cNvPr>
          <p:cNvCxnSpPr>
            <a:endCxn id="6" idx="0"/>
          </p:cNvCxnSpPr>
          <p:nvPr/>
        </p:nvCxnSpPr>
        <p:spPr>
          <a:xfrm>
            <a:off x="6477001" y="1482090"/>
            <a:ext cx="1719904" cy="3052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5A19BC0A-1380-6BB8-8695-B450CE2240A7}"/>
              </a:ext>
            </a:extLst>
          </p:cNvPr>
          <p:cNvCxnSpPr>
            <a:cxnSpLocks/>
          </p:cNvCxnSpPr>
          <p:nvPr/>
        </p:nvCxnSpPr>
        <p:spPr>
          <a:xfrm flipH="1">
            <a:off x="3029999" y="4374928"/>
            <a:ext cx="2233" cy="40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AC6F0B9-0288-3652-EB9B-6979F07F67FE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477001" y="480646"/>
            <a:ext cx="0" cy="24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CEF40757-49E3-F0B3-4559-17C2D7ED5F6E}"/>
              </a:ext>
            </a:extLst>
          </p:cNvPr>
          <p:cNvSpPr txBox="1"/>
          <p:nvPr/>
        </p:nvSpPr>
        <p:spPr>
          <a:xfrm>
            <a:off x="61797" y="69875"/>
            <a:ext cx="33492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Stroomschema grootschalige locaties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D5A64-763A-9569-8D7D-D0F79A5BEBCA}"/>
              </a:ext>
            </a:extLst>
          </p:cNvPr>
          <p:cNvSpPr txBox="1"/>
          <p:nvPr/>
        </p:nvSpPr>
        <p:spPr>
          <a:xfrm>
            <a:off x="8323517" y="616318"/>
            <a:ext cx="3588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3B06B-8ED7-B657-90B5-AB9696F6F496}"/>
              </a:ext>
            </a:extLst>
          </p:cNvPr>
          <p:cNvSpPr txBox="1"/>
          <p:nvPr/>
        </p:nvSpPr>
        <p:spPr>
          <a:xfrm>
            <a:off x="6451507" y="1173039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nee</a:t>
            </a:r>
          </a:p>
        </p:txBody>
      </p:sp>
      <p:sp>
        <p:nvSpPr>
          <p:cNvPr id="8" name="Tekstvak 25">
            <a:extLst>
              <a:ext uri="{FF2B5EF4-FFF2-40B4-BE49-F238E27FC236}">
                <a16:creationId xmlns:a16="http://schemas.microsoft.com/office/drawing/2014/main" id="{9D59A9BC-2BDC-2B88-4D71-9D76A2C4A0CC}"/>
              </a:ext>
            </a:extLst>
          </p:cNvPr>
          <p:cNvSpPr txBox="1"/>
          <p:nvPr/>
        </p:nvSpPr>
        <p:spPr>
          <a:xfrm>
            <a:off x="9517457" y="5638791"/>
            <a:ext cx="17734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Bestuurlijke afweging o.b.v. regionale  meerwaarde</a:t>
            </a:r>
          </a:p>
        </p:txBody>
      </p:sp>
      <p:pic>
        <p:nvPicPr>
          <p:cNvPr id="9" name="Graphic 8" descr="Stoppen met effen opvulling">
            <a:extLst>
              <a:ext uri="{FF2B5EF4-FFF2-40B4-BE49-F238E27FC236}">
                <a16:creationId xmlns:a16="http://schemas.microsoft.com/office/drawing/2014/main" id="{C33185AE-2A95-5B8E-0478-1019198AC1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9717" y="5729644"/>
            <a:ext cx="460800" cy="460800"/>
          </a:xfrm>
          <a:prstGeom prst="rect">
            <a:avLst/>
          </a:prstGeom>
        </p:spPr>
      </p:pic>
      <p:pic>
        <p:nvPicPr>
          <p:cNvPr id="21" name="Graphic 20" descr="Vinkje met effen opvulling">
            <a:extLst>
              <a:ext uri="{FF2B5EF4-FFF2-40B4-BE49-F238E27FC236}">
                <a16:creationId xmlns:a16="http://schemas.microsoft.com/office/drawing/2014/main" id="{E1B6885F-6B04-58BF-8652-43AC9C359D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16802" y="6418508"/>
            <a:ext cx="460993" cy="460993"/>
          </a:xfrm>
          <a:prstGeom prst="rect">
            <a:avLst/>
          </a:prstGeom>
        </p:spPr>
      </p:pic>
      <p:cxnSp>
        <p:nvCxnSpPr>
          <p:cNvPr id="23" name="Rechte verbindingslijn met pijl 18">
            <a:extLst>
              <a:ext uri="{FF2B5EF4-FFF2-40B4-BE49-F238E27FC236}">
                <a16:creationId xmlns:a16="http://schemas.microsoft.com/office/drawing/2014/main" id="{F83D4B8A-80C3-F0DF-725F-997948D8C053}"/>
              </a:ext>
            </a:extLst>
          </p:cNvPr>
          <p:cNvCxnSpPr>
            <a:cxnSpLocks/>
          </p:cNvCxnSpPr>
          <p:nvPr/>
        </p:nvCxnSpPr>
        <p:spPr>
          <a:xfrm flipH="1">
            <a:off x="10402511" y="6273072"/>
            <a:ext cx="2233" cy="26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122">
            <a:extLst>
              <a:ext uri="{FF2B5EF4-FFF2-40B4-BE49-F238E27FC236}">
                <a16:creationId xmlns:a16="http://schemas.microsoft.com/office/drawing/2014/main" id="{C89A48FA-B0C9-985F-DD15-0233ABA115B2}"/>
              </a:ext>
            </a:extLst>
          </p:cNvPr>
          <p:cNvCxnSpPr>
            <a:cxnSpLocks/>
          </p:cNvCxnSpPr>
          <p:nvPr/>
        </p:nvCxnSpPr>
        <p:spPr>
          <a:xfrm flipV="1">
            <a:off x="11289813" y="5964376"/>
            <a:ext cx="192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18">
            <a:extLst>
              <a:ext uri="{FF2B5EF4-FFF2-40B4-BE49-F238E27FC236}">
                <a16:creationId xmlns:a16="http://schemas.microsoft.com/office/drawing/2014/main" id="{EDB8EDD1-D9B3-957C-C785-1B0E207C97FE}"/>
              </a:ext>
            </a:extLst>
          </p:cNvPr>
          <p:cNvCxnSpPr>
            <a:cxnSpLocks/>
          </p:cNvCxnSpPr>
          <p:nvPr/>
        </p:nvCxnSpPr>
        <p:spPr>
          <a:xfrm flipH="1">
            <a:off x="10402510" y="5419264"/>
            <a:ext cx="2233" cy="1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Stoppen met effen opvulling">
            <a:extLst>
              <a:ext uri="{FF2B5EF4-FFF2-40B4-BE49-F238E27FC236}">
                <a16:creationId xmlns:a16="http://schemas.microsoft.com/office/drawing/2014/main" id="{4E1A9D79-0FDE-17E2-B8AC-71BEF3C12B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0776" y="3907386"/>
            <a:ext cx="460800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9433A-7CEE-8BF2-9DE6-7076D62B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0"/>
            <a:ext cx="10515600" cy="1325563"/>
          </a:xfrm>
        </p:spPr>
        <p:txBody>
          <a:bodyPr/>
          <a:lstStyle/>
          <a:p>
            <a:r>
              <a:rPr lang="nl-NL" dirty="0"/>
              <a:t>Provincie Noord-Brabant en regio’s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E095FE2-8987-2519-E3B6-84FC7F46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31" y="1395413"/>
            <a:ext cx="7304170" cy="51673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CCAB20-4FBA-1BEB-8741-64F56FD40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395413"/>
            <a:ext cx="4308391" cy="5167312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68E5FD-653D-7136-A3FA-47026449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150" y="6492875"/>
            <a:ext cx="7715250" cy="365125"/>
          </a:xfrm>
        </p:spPr>
        <p:txBody>
          <a:bodyPr/>
          <a:lstStyle/>
          <a:p>
            <a:pPr algn="l"/>
            <a:r>
              <a:rPr lang="nl-NL"/>
              <a:t>Vlaams-Nederlands Bedrijventerrein Congres | 26 maart 2026 | Jody Broeders &amp; Maikel Denissen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000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D388-6210-24BA-C6B6-E7EFBA8B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D5CFEB-1BA6-752B-19E3-781B9E29F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7" y="1476077"/>
            <a:ext cx="10347055" cy="414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nl-NL" dirty="0"/>
              <a:t>In eerste instantie op nieuwe, grootschalige locaties</a:t>
            </a:r>
          </a:p>
          <a:p>
            <a:pPr marL="522900" lvl="1" indent="-342900">
              <a:buFont typeface="Wingdings" panose="05000000000000000000" pitchFamily="2" charset="2"/>
              <a:buChar char="Ø"/>
            </a:pPr>
            <a:r>
              <a:rPr lang="nl-NL" dirty="0">
                <a:cs typeface="Arial"/>
              </a:rPr>
              <a:t>Eerste stap: Zeef op basis van (sub)regionaal profiel (SBI-codes)</a:t>
            </a:r>
          </a:p>
          <a:p>
            <a:pPr marL="522900" lvl="1" indent="-342900">
              <a:buFont typeface="Wingdings" panose="05000000000000000000" pitchFamily="2" charset="2"/>
              <a:buChar char="Ø"/>
            </a:pPr>
            <a:r>
              <a:rPr lang="nl-NL" dirty="0">
                <a:cs typeface="Arial"/>
              </a:rPr>
              <a:t>Tweede stap: Mogelijke afweging op basis van regionale meerwaarde</a:t>
            </a:r>
          </a:p>
          <a:p>
            <a:pPr marL="1437300" lvl="3" indent="-342900"/>
            <a:r>
              <a:rPr lang="nl-NL" dirty="0">
                <a:cs typeface="Arial"/>
              </a:rPr>
              <a:t>Enkel bij verplaatsing binnen de regio</a:t>
            </a:r>
          </a:p>
          <a:p>
            <a:pPr marL="1437300" lvl="3" indent="-342900"/>
            <a:r>
              <a:rPr lang="nl-NL" dirty="0">
                <a:cs typeface="Arial"/>
              </a:rPr>
              <a:t>Alleen wanneer verplaatsing wordt gesteund door regio of gemeente</a:t>
            </a:r>
          </a:p>
          <a:p>
            <a:pPr marL="1437300" lvl="3" indent="-342900"/>
            <a:r>
              <a:rPr lang="nl-NL" dirty="0">
                <a:cs typeface="Arial"/>
              </a:rPr>
              <a:t>Gemeente moet steun onderbouwen o.b.v. regionale meerwaarde</a:t>
            </a:r>
          </a:p>
          <a:p>
            <a:pPr marL="1894500" lvl="4" indent="-342900">
              <a:buFont typeface="Wingdings" panose="05000000000000000000" pitchFamily="2" charset="2"/>
              <a:buChar char="q"/>
            </a:pPr>
            <a:r>
              <a:rPr lang="nl-NL" dirty="0">
                <a:cs typeface="Arial"/>
              </a:rPr>
              <a:t>Regionale economische verbondenheid/meerwaarde</a:t>
            </a:r>
          </a:p>
          <a:p>
            <a:pPr marL="2351700" lvl="5" indent="-342900">
              <a:buFont typeface="Wingdings" panose="05000000000000000000" pitchFamily="2" charset="2"/>
              <a:buChar char="q"/>
            </a:pPr>
            <a:r>
              <a:rPr lang="nl-NL" dirty="0">
                <a:cs typeface="Arial"/>
              </a:rPr>
              <a:t>Lokale/ (sub)regionale verbondenheid</a:t>
            </a:r>
          </a:p>
          <a:p>
            <a:pPr marL="2351700" lvl="5" indent="-342900">
              <a:buFont typeface="Wingdings" panose="05000000000000000000" pitchFamily="2" charset="2"/>
              <a:buChar char="q"/>
            </a:pPr>
            <a:r>
              <a:rPr lang="nl-NL" dirty="0">
                <a:cs typeface="Arial"/>
              </a:rPr>
              <a:t>Economische impact, innovatie en arbeidsmarkt</a:t>
            </a:r>
          </a:p>
          <a:p>
            <a:pPr marL="1894500" lvl="4" indent="-342900">
              <a:buFont typeface="Wingdings" panose="05000000000000000000" pitchFamily="2" charset="2"/>
              <a:buChar char="q"/>
            </a:pPr>
            <a:r>
              <a:rPr lang="nl-NL" dirty="0">
                <a:cs typeface="Arial"/>
              </a:rPr>
              <a:t>Maatschappelijke meerwaarde</a:t>
            </a:r>
          </a:p>
          <a:p>
            <a:pPr marL="1894500" lvl="4" indent="-342900">
              <a:buFont typeface="Wingdings" panose="05000000000000000000" pitchFamily="2" charset="2"/>
              <a:buChar char="q"/>
            </a:pPr>
            <a:r>
              <a:rPr lang="nl-NL" dirty="0">
                <a:cs typeface="Arial"/>
              </a:rPr>
              <a:t>Ruimtelijke meerwaarde</a:t>
            </a:r>
          </a:p>
          <a:p>
            <a:pPr marL="179705" indent="-179705"/>
            <a:r>
              <a:rPr lang="nl-NL" dirty="0">
                <a:cs typeface="Arial"/>
              </a:rPr>
              <a:t>Ambitie om uit te rollen naar reguliere werkmilieus en bestaande (intensiverings-)locaties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89BE5A-5135-A8EA-42D0-8F37D81D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5" y="0"/>
            <a:ext cx="10515600" cy="1325563"/>
          </a:xfrm>
        </p:spPr>
        <p:txBody>
          <a:bodyPr/>
          <a:lstStyle/>
          <a:p>
            <a:r>
              <a:rPr lang="nl-NL" dirty="0"/>
              <a:t>Verder sturen op regionale meerwaarde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C456D5E-AE9D-CFAE-8905-6A4FB7610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6915" y="6486437"/>
            <a:ext cx="762648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283220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611FA-F6BB-CF5F-5897-20F2596F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ECAD0D-32E9-7218-D5F1-C79019204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999" y="1836000"/>
            <a:ext cx="10696367" cy="414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nl-NL" dirty="0"/>
              <a:t>Regionale samenwerking is vrijwillig, maar niet vrijblijvend</a:t>
            </a:r>
          </a:p>
          <a:p>
            <a:pPr marL="179705" indent="-179705"/>
            <a:r>
              <a:rPr lang="nl-NL" dirty="0"/>
              <a:t>Op regionaal niveau heeft MRE als organisatie geen doorzettingsmacht</a:t>
            </a:r>
          </a:p>
          <a:p>
            <a:pPr marL="179705" indent="-179705"/>
            <a:r>
              <a:rPr lang="nl-NL" dirty="0"/>
              <a:t>Provincie heeft doorzettingsmacht wel, o.b.v. Omgevingsverordening</a:t>
            </a:r>
          </a:p>
          <a:p>
            <a:pPr marL="179705" indent="-179705"/>
            <a:r>
              <a:rPr lang="nl-NL" dirty="0">
                <a:cs typeface="Arial"/>
              </a:rPr>
              <a:t>Provincie is zeer terughoudend met gebruik van dit instrument</a:t>
            </a:r>
          </a:p>
          <a:p>
            <a:pPr marL="179705" indent="-179705"/>
            <a:endParaRPr lang="nl-NL" dirty="0">
              <a:cs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039EEA-5662-03CC-54FB-AF4029AC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" y="0"/>
            <a:ext cx="10515600" cy="1325563"/>
          </a:xfrm>
        </p:spPr>
        <p:txBody>
          <a:bodyPr/>
          <a:lstStyle/>
          <a:p>
            <a:r>
              <a:rPr lang="nl-NL" dirty="0"/>
              <a:t>Aansturingsprincipes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F6161DB-329A-7960-1561-8EA136BCE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453" y="6486437"/>
            <a:ext cx="75769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3D1964"/>
                </a:solidFill>
                <a:effectLst/>
                <a:uLnTx/>
                <a:uFillTx/>
                <a:latin typeface="Aptos" panose="020B0004020202020204" pitchFamily="34" charset="0"/>
              </a:rPr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384016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buitenshuis, hemel, gebouw, zonsondergang&#10;&#10;Door AI gegenereerde inhoud is mogelijk onjuist.">
            <a:extLst>
              <a:ext uri="{FF2B5EF4-FFF2-40B4-BE49-F238E27FC236}">
                <a16:creationId xmlns:a16="http://schemas.microsoft.com/office/drawing/2014/main" id="{60807138-5E47-96A5-52AA-EE3DD328E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898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DA2792-EF83-96DD-8517-7E753B89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Het sturen op regionale meerwaarde blijft ‘work in progress’!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569647-FB04-AD94-F029-9D27B882F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981" y="5415031"/>
            <a:ext cx="4023359" cy="6412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/>
              <a:t>Vragen</a:t>
            </a:r>
            <a:r>
              <a:rPr lang="en-US" sz="40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6EB00EA-69C8-8905-60E2-8FE36A1C9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981" y="6485500"/>
            <a:ext cx="687613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1200" dirty="0" err="1">
                <a:solidFill>
                  <a:schemeClr val="tx1"/>
                </a:solidFill>
                <a:ea typeface="+mn-ea"/>
                <a:cs typeface="+mn-cs"/>
              </a:rPr>
              <a:t>Vlaams-Nederlands</a:t>
            </a: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a typeface="+mn-ea"/>
                <a:cs typeface="+mn-cs"/>
              </a:rPr>
              <a:t>Bedrijventerrein</a:t>
            </a: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a typeface="+mn-ea"/>
                <a:cs typeface="+mn-cs"/>
              </a:rPr>
              <a:t>Congres</a:t>
            </a: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 | 26 </a:t>
            </a:r>
            <a:r>
              <a:rPr lang="en-US" kern="1200" dirty="0" err="1">
                <a:solidFill>
                  <a:schemeClr val="tx1"/>
                </a:solidFill>
                <a:ea typeface="+mn-ea"/>
                <a:cs typeface="+mn-cs"/>
              </a:rPr>
              <a:t>maart</a:t>
            </a: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1726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D4BB1-ADD1-F5F8-6AB8-8DAFC528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255"/>
            <a:ext cx="10515600" cy="1325563"/>
          </a:xfrm>
        </p:spPr>
        <p:txBody>
          <a:bodyPr/>
          <a:lstStyle/>
          <a:p>
            <a:r>
              <a:rPr lang="nl-NL" dirty="0"/>
              <a:t>Samenwerkende overheden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833248-7F6F-5B8D-0BAC-D84F986A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Inzet van de provincie: voldoende woningen, genoeg ruimte voor bedrijven en de landbouw, levendige en goed bereikbare dorpen en steden, rekening houden met de opgaven rondom klimaatverandering, natuur, landschap en energie. </a:t>
            </a:r>
          </a:p>
          <a:p>
            <a:r>
              <a:rPr lang="nl-NL" dirty="0"/>
              <a:t>Keuzes maken voor de juiste plek, in de juiste vorm en op het juiste moment. </a:t>
            </a:r>
          </a:p>
          <a:p>
            <a:r>
              <a:rPr lang="nl-NL" dirty="0"/>
              <a:t>De provincie maakt hiervoor met de andere overheden in de 4 Brabantse regio’s afspraken over woningbouw, mobiliteit, bedrijvigheid (kantoren en bedrijventerreinen), landschap, energietransitie en klimaatadaptie.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DF6145-8CBF-0438-0A95-D9875FF2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474620"/>
            <a:ext cx="7581900" cy="365125"/>
          </a:xfrm>
        </p:spPr>
        <p:txBody>
          <a:bodyPr/>
          <a:lstStyle/>
          <a:p>
            <a:pPr algn="l"/>
            <a:r>
              <a:rPr lang="nl-NL"/>
              <a:t>Vlaams-Nederlands Bedrijventerrein Congres | 26 maart 2026 | Jody Broeders &amp; Maikel Denissen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16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814B0-0ED9-B3B7-FBC3-535C17E5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8255"/>
            <a:ext cx="10515600" cy="1325563"/>
          </a:xfrm>
        </p:spPr>
        <p:txBody>
          <a:bodyPr/>
          <a:lstStyle/>
          <a:p>
            <a:r>
              <a:rPr lang="nl-NL" dirty="0"/>
              <a:t>Omgevingsverordening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488AD-CA63-F63C-AADA-E134DEAC0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Omgevingswet verplicht elke provincie tot het vaststellen van een Omgevingsverordening. </a:t>
            </a:r>
          </a:p>
          <a:p>
            <a:r>
              <a:rPr lang="nl-NL" dirty="0"/>
              <a:t>Provincies stellen in de Omgevingsverordening regels over de fysieke leefomgeving, zoals ruimtelijke ontwikkelingen, natuur en milieu, waaraan gemeenten hun omgevingsplannen moeten toetsen. </a:t>
            </a:r>
          </a:p>
          <a:p>
            <a:r>
              <a:rPr lang="nl-NL" dirty="0"/>
              <a:t>Gemeenten moeten bij het opstellen van hun omgevingsplan voldoen aan de kaders van de provinciale omgevingsverordening.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338CA7-DA9E-1F94-0D42-2BA47DBA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" y="6474620"/>
            <a:ext cx="7610475" cy="365125"/>
          </a:xfrm>
        </p:spPr>
        <p:txBody>
          <a:bodyPr/>
          <a:lstStyle/>
          <a:p>
            <a:pPr algn="l"/>
            <a:r>
              <a:rPr lang="nl-NL"/>
              <a:t>Vlaams-Nederlands Bedrijventerrein Congres | 26 maart 2026 | Jody Broeders &amp; Maikel Denissen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66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B2595-7336-A4D0-0574-B3FF1544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731"/>
            <a:ext cx="10515600" cy="1325563"/>
          </a:xfrm>
        </p:spPr>
        <p:txBody>
          <a:bodyPr/>
          <a:lstStyle/>
          <a:p>
            <a:r>
              <a:rPr lang="nl-NL" dirty="0"/>
              <a:t>Omgevingsvisie &amp; beleidskaders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E5E010-AABC-7066-A2A8-846DB453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2981"/>
            <a:ext cx="10515600" cy="10734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Inzet: optimaal gebruik van schaarse ruimte én versterking van een veilige en gezonde leefomgeving met een goede omgevingskwaliteit.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A32BA1-743D-F952-A571-C4A4773D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8" y="1618780"/>
            <a:ext cx="11863463" cy="320596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B5F410-182B-AB19-8BDE-2697D63B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5" y="6492875"/>
            <a:ext cx="7572375" cy="365125"/>
          </a:xfrm>
        </p:spPr>
        <p:txBody>
          <a:bodyPr/>
          <a:lstStyle/>
          <a:p>
            <a:pPr algn="l"/>
            <a:r>
              <a:rPr lang="nl-NL"/>
              <a:t>Vlaams-Nederlands Bedrijventerrein Congres | 26 maart 2026 | Jody Broeders &amp; Maikel Denissen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7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9816A-7B67-BD75-D529-BEC892C5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5" y="0"/>
            <a:ext cx="10515600" cy="1325563"/>
          </a:xfrm>
        </p:spPr>
        <p:txBody>
          <a:bodyPr/>
          <a:lstStyle/>
          <a:p>
            <a:r>
              <a:rPr lang="nl-NL" dirty="0"/>
              <a:t>Sturen op omgevingskwaliteit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63175E-269E-2FEE-6A3F-A416879F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42" y="1258182"/>
            <a:ext cx="8654686" cy="31036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D4B992B-15FE-44D1-6F68-86C83A4D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88" y="4627000"/>
            <a:ext cx="11012129" cy="1986116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AF4124-16EC-ACAD-2082-5522BD39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885" y="6492875"/>
            <a:ext cx="7549515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237820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5AF41-3D01-67BB-0883-E3B940CB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55"/>
            <a:ext cx="10515600" cy="1325563"/>
          </a:xfrm>
        </p:spPr>
        <p:txBody>
          <a:bodyPr/>
          <a:lstStyle/>
          <a:p>
            <a:r>
              <a:rPr lang="nl-NL" dirty="0"/>
              <a:t>Ambitie en randvoorwaarden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B24C3-7AE1-C41D-63C2-A654FC1E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Brabantse ambitie is om een vooraanstaande regio in Europa te zijn en blijven op het gebied van kennis- en innovatie. </a:t>
            </a:r>
          </a:p>
          <a:p>
            <a:r>
              <a:rPr lang="nl-NL" dirty="0"/>
              <a:t>Vitale en toekomstbestendige werklocaties met een aantrekkelijk vestigingsklimaat zijn daarvoor randvoorwaarde. </a:t>
            </a:r>
          </a:p>
          <a:p>
            <a:r>
              <a:rPr lang="nl-NL" dirty="0"/>
              <a:t>Sinds 2020 stuurt de provincie Noord-Brabant op regionale meerwaarde, voortgekomen uit de regionale afspraken over (X)XL-logistiek en clustering.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232017-0B62-12FB-16BA-4B880ECB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27280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CA705-652B-55A2-CE32-5A73E69CC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197F8-19AD-90EE-D86D-7857069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55"/>
            <a:ext cx="10515600" cy="1325563"/>
          </a:xfrm>
        </p:spPr>
        <p:txBody>
          <a:bodyPr/>
          <a:lstStyle/>
          <a:p>
            <a:r>
              <a:rPr lang="nl-NL" dirty="0"/>
              <a:t>Opgaven voor werklocaties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DBAB5-123D-C4C1-AF70-380753A17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7441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nl-NL" sz="2800" dirty="0"/>
              <a:t>Zorgvuldig, duurzaam en meervoudig ruimtegebruik op bestaande en nieuwe werklocaties.</a:t>
            </a:r>
          </a:p>
          <a:p>
            <a:pPr lvl="1"/>
            <a:r>
              <a:rPr lang="nl-NL" sz="2800" dirty="0"/>
              <a:t>Voorzien in passende werkmilieus (kwantitatief en kwalitatief), waaronder ook ruimte voor bedrijven met een grote(re) impact op de omgeving.</a:t>
            </a:r>
          </a:p>
          <a:p>
            <a:pPr lvl="1"/>
            <a:r>
              <a:rPr lang="nl-NL" sz="2800" dirty="0"/>
              <a:t>Vestigingsmogelijkheden van (X)XL-logistiek clusteren en regionale meerwaarde hanteren bij grootschalige bedrijfsvestigingen.</a:t>
            </a:r>
          </a:p>
          <a:p>
            <a:pPr lvl="1"/>
            <a:r>
              <a:rPr lang="nl-NL" sz="2800" dirty="0"/>
              <a:t>Versnellen van verduurzaming van Brabantse bedrijventerreinen.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66B5D4-E4AF-A624-D8A0-57FBEF6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145515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6E97-D315-1C96-7CCC-D5DFD786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17" y="10330"/>
            <a:ext cx="10515600" cy="1325563"/>
          </a:xfrm>
        </p:spPr>
        <p:txBody>
          <a:bodyPr/>
          <a:lstStyle/>
          <a:p>
            <a:r>
              <a:rPr lang="nl-NL" dirty="0"/>
              <a:t>Regionale Meerwaarde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D9AF5D-73B0-1B6E-5F2F-90EF0165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82" y="1325563"/>
            <a:ext cx="10139035" cy="4656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Definitie in de Omgevingsverordening Noord-Brabant:</a:t>
            </a:r>
          </a:p>
          <a:p>
            <a:pPr marL="0" indent="0">
              <a:buNone/>
            </a:pPr>
            <a:r>
              <a:rPr lang="nl-NL" dirty="0"/>
              <a:t>Mate van regionale binding en economische meerwaarde van een bedrijf in de regio, gelet op de herkomst van het bedrijf, werkgelegenheid, arbeidsmarkt, kennisinfrastructuur, plaats in regionale </a:t>
            </a:r>
            <a:r>
              <a:rPr lang="nl-NL" dirty="0" err="1"/>
              <a:t>waardeketens</a:t>
            </a:r>
            <a:r>
              <a:rPr lang="nl-NL" dirty="0"/>
              <a:t>, ruimtelijk economisch profiel van de regio, gebruik van regionale infrastructuur en afzetmarkt.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Brabantse regio’s hebben voortvarend toepassing gegeven aan regionale meerwaarde voor (X)XL-logistiek en clustering, gegeven de karakteristieken van de eigen regio. Dit heeft geleid tot een meer bewuste omgang met ruimte.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CF2430-4385-3BCE-5FFD-9F2E5EFF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917" y="6482545"/>
            <a:ext cx="7503483" cy="365125"/>
          </a:xfrm>
        </p:spPr>
        <p:txBody>
          <a:bodyPr/>
          <a:lstStyle/>
          <a:p>
            <a:pPr algn="l"/>
            <a:r>
              <a:rPr lang="nl-NL" dirty="0"/>
              <a:t>Vlaams-Nederlands Bedrijventerrein Congres | 26 maart 2026 | Jody Broeders &amp; Maikel Denissen</a:t>
            </a:r>
          </a:p>
        </p:txBody>
      </p:sp>
    </p:spTree>
    <p:extLst>
      <p:ext uri="{BB962C8B-B14F-4D97-AF65-F5344CB8AC3E}">
        <p14:creationId xmlns:p14="http://schemas.microsoft.com/office/powerpoint/2010/main" val="37483049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3DAAD7600244496CB3272216A37A0" ma:contentTypeVersion="19" ma:contentTypeDescription="Create a new document." ma:contentTypeScope="" ma:versionID="c744c78760010c06106c5cbfda8ea3e3">
  <xsd:schema xmlns:xsd="http://www.w3.org/2001/XMLSchema" xmlns:xs="http://www.w3.org/2001/XMLSchema" xmlns:p="http://schemas.microsoft.com/office/2006/metadata/properties" xmlns:ns2="d14e3d48-e15c-4c32-8a7e-a0a6cbeb96bd" xmlns:ns3="8199d74c-c384-4373-8a8c-e699a8ce3913" targetNamespace="http://schemas.microsoft.com/office/2006/metadata/properties" ma:root="true" ma:fieldsID="5181f24f84b9595efb78c0a532f57eea" ns2:_="" ns3:_="">
    <xsd:import namespace="d14e3d48-e15c-4c32-8a7e-a0a6cbeb96bd"/>
    <xsd:import namespace="8199d74c-c384-4373-8a8c-e699a8ce3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e3d48-e15c-4c32-8a7e-a0a6cbeb9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388c9a-8c9c-4f24-8dc3-4c1e9402a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d74c-c384-4373-8a8c-e699a8ce3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7c897d-ba37-4002-b60c-e43807d5d954}" ma:internalName="TaxCatchAll" ma:showField="CatchAllData" ma:web="8199d74c-c384-4373-8a8c-e699a8ce39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e3d48-e15c-4c32-8a7e-a0a6cbeb96bd">
      <Terms xmlns="http://schemas.microsoft.com/office/infopath/2007/PartnerControls"/>
    </lcf76f155ced4ddcb4097134ff3c332f>
    <TaxCatchAll xmlns="8199d74c-c384-4373-8a8c-e699a8ce3913" xsi:nil="true"/>
  </documentManagement>
</p:properties>
</file>

<file path=customXml/itemProps1.xml><?xml version="1.0" encoding="utf-8"?>
<ds:datastoreItem xmlns:ds="http://schemas.openxmlformats.org/officeDocument/2006/customXml" ds:itemID="{F477AEB5-C640-486D-95E7-C6FF7D92C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e3d48-e15c-4c32-8a7e-a0a6cbeb96bd"/>
    <ds:schemaRef ds:uri="8199d74c-c384-4373-8a8c-e699a8ce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AB9D05-700A-4C0D-B852-BB3D443D95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36497-1513-4B14-9D2C-42623803B416}">
  <ds:schemaRefs>
    <ds:schemaRef ds:uri="http://purl.org/dc/elements/1.1/"/>
    <ds:schemaRef ds:uri="http://schemas.microsoft.com/office/2006/documentManagement/types"/>
    <ds:schemaRef ds:uri="http://purl.org/dc/terms/"/>
    <ds:schemaRef ds:uri="0620ec90-1f10-457a-ac67-d2e74b835a65"/>
    <ds:schemaRef ds:uri="http://www.w3.org/XML/1998/namespace"/>
    <ds:schemaRef ds:uri="http://schemas.microsoft.com/office/2006/metadata/properties"/>
    <ds:schemaRef ds:uri="15d17dfe-1e2b-446c-81b9-a8d51101582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14e3d48-e15c-4c32-8a7e-a0a6cbeb96bd"/>
    <ds:schemaRef ds:uri="8199d74c-c384-4373-8a8c-e699a8ce39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1319</Words>
  <Application>Microsoft Office PowerPoint</Application>
  <PresentationFormat>Breedbeeld</PresentationFormat>
  <Paragraphs>175</Paragraphs>
  <Slides>22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STUREN OP REGIONALE MEERWAARDE</vt:lpstr>
      <vt:lpstr>Provincie Noord-Brabant en regio’s</vt:lpstr>
      <vt:lpstr>Samenwerkende overheden</vt:lpstr>
      <vt:lpstr>Omgevingsverordening</vt:lpstr>
      <vt:lpstr>Omgevingsvisie &amp; beleidskaders</vt:lpstr>
      <vt:lpstr>Sturen op omgevingskwaliteit</vt:lpstr>
      <vt:lpstr>Ambitie en randvoorwaarden Economie</vt:lpstr>
      <vt:lpstr>Opgaven voor werklocaties</vt:lpstr>
      <vt:lpstr>Regionale Meerwaarde</vt:lpstr>
      <vt:lpstr>Regionale Meerwaarde</vt:lpstr>
      <vt:lpstr>PowerPoint-presentatie</vt:lpstr>
      <vt:lpstr>1 regio, 4 subregio’s, 21 gemeenten</vt:lpstr>
      <vt:lpstr>Brainport Eindhoven  Uitgegroeid tot wereldspeler met meer dan 6.000 hightech bedrijven op het fundament van Philips </vt:lpstr>
      <vt:lpstr>Groeimotor Brainport Eindhoven</vt:lpstr>
      <vt:lpstr>Gevolg: grote regionale opgaven</vt:lpstr>
      <vt:lpstr>Gevolg: grote regionale opgaven</vt:lpstr>
      <vt:lpstr>PowerPoint-presentatie</vt:lpstr>
      <vt:lpstr>Economisch profiel regio en subregio’s</vt:lpstr>
      <vt:lpstr>PowerPoint-presentatie</vt:lpstr>
      <vt:lpstr>Verder sturen op regionale meerwaarde</vt:lpstr>
      <vt:lpstr>Aansturingsprincipes</vt:lpstr>
      <vt:lpstr>Het sturen op regionale meerwaarde blijft ‘work in progress’!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Maikel Denissen</dc:creator>
  <cp:lastModifiedBy>Bas Dijkhuizen</cp:lastModifiedBy>
  <cp:revision>4</cp:revision>
  <dcterms:created xsi:type="dcterms:W3CDTF">2026-03-25T09:34:34Z</dcterms:created>
  <dcterms:modified xsi:type="dcterms:W3CDTF">2026-03-30T13:19:49Z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0x0101007713DAAD7600244496CB3272216A37A0</vt:lpwstr>
  </property>
  <property fmtid="{D5CDD505-2E9C-101B-9397-08002B2CF9AE}" pid="3" name="MediaServiceImageTags">
    <vt:lpwstr/>
  </property>
</Properties>
</file>