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8" r:id="rId11"/>
    <p:sldId id="269" r:id="rId12"/>
    <p:sldId id="707" r:id="rId13"/>
    <p:sldId id="762" r:id="rId14"/>
    <p:sldId id="264" r:id="rId15"/>
    <p:sldId id="297" r:id="rId16"/>
    <p:sldId id="271" r:id="rId17"/>
    <p:sldId id="272" r:id="rId18"/>
    <p:sldId id="273" r:id="rId19"/>
    <p:sldId id="270" r:id="rId20"/>
    <p:sldId id="753" r:id="rId21"/>
    <p:sldId id="754" r:id="rId22"/>
    <p:sldId id="267" r:id="rId23"/>
    <p:sldId id="755" r:id="rId24"/>
    <p:sldId id="756" r:id="rId25"/>
    <p:sldId id="757" r:id="rId26"/>
    <p:sldId id="763" r:id="rId27"/>
    <p:sldId id="758" r:id="rId28"/>
    <p:sldId id="759" r:id="rId29"/>
    <p:sldId id="282" r:id="rId30"/>
    <p:sldId id="299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484B7-0DF3-48C3-9AF3-C8536CEEAEF1}" v="33" dt="2026-03-23T15:29:46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4"/>
    <p:restoredTop sz="94685"/>
  </p:normalViewPr>
  <p:slideViewPr>
    <p:cSldViewPr snapToGrid="0">
      <p:cViewPr varScale="1">
        <p:scale>
          <a:sx n="103" d="100"/>
          <a:sy n="103" d="100"/>
        </p:scale>
        <p:origin x="10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C1A4F-0B7B-49B9-BEC6-EAB50A1720F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F43F4AF-D9DD-4E8E-9000-0E346F0C8D3B}">
      <dgm:prSet phldrT="[Teks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nl-NL" b="1" dirty="0" err="1">
              <a:solidFill>
                <a:schemeClr val="bg1"/>
              </a:solidFill>
            </a:rPr>
            <a:t>Econo</a:t>
          </a:r>
          <a:r>
            <a:rPr lang="nl-NL" b="1" dirty="0">
              <a:solidFill>
                <a:schemeClr val="bg1"/>
              </a:solidFill>
            </a:rPr>
            <a:t>-</a:t>
          </a:r>
          <a:br>
            <a:rPr lang="nl-NL" b="1" dirty="0">
              <a:solidFill>
                <a:schemeClr val="bg1"/>
              </a:solidFill>
            </a:rPr>
          </a:br>
          <a:r>
            <a:rPr lang="nl-NL" b="1" dirty="0" err="1">
              <a:solidFill>
                <a:schemeClr val="bg1"/>
              </a:solidFill>
            </a:rPr>
            <a:t>mische</a:t>
          </a:r>
          <a:r>
            <a:rPr lang="nl-NL" b="1" dirty="0">
              <a:solidFill>
                <a:schemeClr val="bg1"/>
              </a:solidFill>
            </a:rPr>
            <a:t> </a:t>
          </a:r>
          <a:br>
            <a:rPr lang="nl-NL" b="1" dirty="0">
              <a:solidFill>
                <a:schemeClr val="bg1"/>
              </a:solidFill>
            </a:rPr>
          </a:br>
          <a:r>
            <a:rPr lang="nl-NL" b="1" dirty="0">
              <a:solidFill>
                <a:schemeClr val="bg1"/>
              </a:solidFill>
            </a:rPr>
            <a:t>waarde</a:t>
          </a:r>
          <a:endParaRPr lang="en-NL" b="1" dirty="0">
            <a:solidFill>
              <a:schemeClr val="bg1"/>
            </a:solidFill>
          </a:endParaRPr>
        </a:p>
      </dgm:t>
    </dgm:pt>
    <dgm:pt modelId="{EB83491E-90FC-4884-A332-FD92A9363524}" type="parTrans" cxnId="{755C4A62-AAB9-4539-A05C-9B3A73010CA4}">
      <dgm:prSet/>
      <dgm:spPr/>
      <dgm:t>
        <a:bodyPr/>
        <a:lstStyle/>
        <a:p>
          <a:endParaRPr lang="en-NL"/>
        </a:p>
      </dgm:t>
    </dgm:pt>
    <dgm:pt modelId="{917CC91D-AB92-466D-9A0E-634802A92D3B}" type="sibTrans" cxnId="{755C4A62-AAB9-4539-A05C-9B3A73010CA4}">
      <dgm:prSet/>
      <dgm:spPr/>
      <dgm:t>
        <a:bodyPr/>
        <a:lstStyle/>
        <a:p>
          <a:endParaRPr lang="en-NL"/>
        </a:p>
      </dgm:t>
    </dgm:pt>
    <dgm:pt modelId="{2E643DCA-8A6D-4DC0-98CA-55E5AC77EBF3}">
      <dgm:prSet phldrT="[Tekst]"/>
      <dgm:spPr/>
      <dgm:t>
        <a:bodyPr/>
        <a:lstStyle/>
        <a:p>
          <a:r>
            <a:rPr lang="nl-NL" b="1" dirty="0" err="1">
              <a:solidFill>
                <a:schemeClr val="bg1"/>
              </a:solidFill>
            </a:rPr>
            <a:t>Maat-schappelijke</a:t>
          </a:r>
          <a:r>
            <a:rPr lang="nl-NL" b="1" dirty="0">
              <a:solidFill>
                <a:schemeClr val="bg1"/>
              </a:solidFill>
            </a:rPr>
            <a:t> waarde</a:t>
          </a:r>
          <a:endParaRPr lang="en-NL" b="1" dirty="0">
            <a:solidFill>
              <a:schemeClr val="bg1"/>
            </a:solidFill>
          </a:endParaRPr>
        </a:p>
      </dgm:t>
    </dgm:pt>
    <dgm:pt modelId="{B57A1C25-FA02-49D8-98F3-D491EBF68163}" type="parTrans" cxnId="{A2D295B9-B74D-4293-B225-D42AC86A4605}">
      <dgm:prSet/>
      <dgm:spPr/>
      <dgm:t>
        <a:bodyPr/>
        <a:lstStyle/>
        <a:p>
          <a:endParaRPr lang="en-NL"/>
        </a:p>
      </dgm:t>
    </dgm:pt>
    <dgm:pt modelId="{BFAB02F0-634F-482D-AFFC-E8D5EEE8D4EB}" type="sibTrans" cxnId="{A2D295B9-B74D-4293-B225-D42AC86A4605}">
      <dgm:prSet/>
      <dgm:spPr/>
      <dgm:t>
        <a:bodyPr/>
        <a:lstStyle/>
        <a:p>
          <a:endParaRPr lang="en-NL"/>
        </a:p>
      </dgm:t>
    </dgm:pt>
    <dgm:pt modelId="{F17EBADE-C8CC-478F-946A-12456C4A2C53}">
      <dgm:prSet phldrT="[Teks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nl-NL" b="1" dirty="0">
              <a:solidFill>
                <a:schemeClr val="bg1"/>
              </a:solidFill>
            </a:rPr>
            <a:t>Ecolo-</a:t>
          </a:r>
          <a:br>
            <a:rPr lang="nl-NL" b="1" dirty="0">
              <a:solidFill>
                <a:schemeClr val="bg1"/>
              </a:solidFill>
            </a:rPr>
          </a:br>
          <a:r>
            <a:rPr lang="nl-NL" b="1" dirty="0" err="1">
              <a:solidFill>
                <a:schemeClr val="bg1"/>
              </a:solidFill>
            </a:rPr>
            <a:t>gische</a:t>
          </a:r>
          <a:r>
            <a:rPr lang="nl-NL" b="1" dirty="0">
              <a:solidFill>
                <a:schemeClr val="bg1"/>
              </a:solidFill>
            </a:rPr>
            <a:t> </a:t>
          </a:r>
          <a:br>
            <a:rPr lang="nl-NL" b="1" dirty="0">
              <a:solidFill>
                <a:schemeClr val="bg1"/>
              </a:solidFill>
            </a:rPr>
          </a:br>
          <a:r>
            <a:rPr lang="nl-NL" b="1" dirty="0">
              <a:solidFill>
                <a:schemeClr val="bg1"/>
              </a:solidFill>
            </a:rPr>
            <a:t>waarde</a:t>
          </a:r>
          <a:endParaRPr lang="en-NL" b="1" dirty="0">
            <a:solidFill>
              <a:schemeClr val="bg1"/>
            </a:solidFill>
          </a:endParaRPr>
        </a:p>
      </dgm:t>
    </dgm:pt>
    <dgm:pt modelId="{57B87F7F-2E83-4E75-8972-7BAA0A0761E2}" type="parTrans" cxnId="{A9AB0C84-7A5C-4E06-A0F7-55AAB9E28F20}">
      <dgm:prSet/>
      <dgm:spPr/>
      <dgm:t>
        <a:bodyPr/>
        <a:lstStyle/>
        <a:p>
          <a:endParaRPr lang="en-NL"/>
        </a:p>
      </dgm:t>
    </dgm:pt>
    <dgm:pt modelId="{CEF813B9-4F3D-4AD1-9EEC-F0B7E9DC62C8}" type="sibTrans" cxnId="{A9AB0C84-7A5C-4E06-A0F7-55AAB9E28F20}">
      <dgm:prSet/>
      <dgm:spPr/>
      <dgm:t>
        <a:bodyPr/>
        <a:lstStyle/>
        <a:p>
          <a:endParaRPr lang="en-NL"/>
        </a:p>
      </dgm:t>
    </dgm:pt>
    <dgm:pt modelId="{C6E8834B-AC65-435E-9044-E368FC2F8703}" type="pres">
      <dgm:prSet presAssocID="{BEBC1A4F-0B7B-49B9-BEC6-EAB50A1720FC}" presName="compositeShape" presStyleCnt="0">
        <dgm:presLayoutVars>
          <dgm:chMax val="7"/>
          <dgm:dir/>
          <dgm:resizeHandles val="exact"/>
        </dgm:presLayoutVars>
      </dgm:prSet>
      <dgm:spPr/>
    </dgm:pt>
    <dgm:pt modelId="{4FB5EC02-5116-46C3-B084-6A86BA89BA39}" type="pres">
      <dgm:prSet presAssocID="{AF43F4AF-D9DD-4E8E-9000-0E346F0C8D3B}" presName="circ1" presStyleLbl="vennNode1" presStyleIdx="0" presStyleCnt="3"/>
      <dgm:spPr/>
    </dgm:pt>
    <dgm:pt modelId="{B568852B-4566-4D2F-BDC7-5518796A8906}" type="pres">
      <dgm:prSet presAssocID="{AF43F4AF-D9DD-4E8E-9000-0E346F0C8D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C37359-1484-49F9-B8F7-952E891E688C}" type="pres">
      <dgm:prSet presAssocID="{2E643DCA-8A6D-4DC0-98CA-55E5AC77EBF3}" presName="circ2" presStyleLbl="vennNode1" presStyleIdx="1" presStyleCnt="3" custLinFactNeighborX="548" custLinFactNeighborY="-3995"/>
      <dgm:spPr/>
    </dgm:pt>
    <dgm:pt modelId="{A3CAE78E-0BC2-4368-A12B-F5303688271F}" type="pres">
      <dgm:prSet presAssocID="{2E643DCA-8A6D-4DC0-98CA-55E5AC77EB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CC7D0C-DF5F-4B50-8A46-5804B787F37C}" type="pres">
      <dgm:prSet presAssocID="{F17EBADE-C8CC-478F-946A-12456C4A2C53}" presName="circ3" presStyleLbl="vennNode1" presStyleIdx="2" presStyleCnt="3" custLinFactNeighborX="-181" custLinFactNeighborY="-3472"/>
      <dgm:spPr/>
    </dgm:pt>
    <dgm:pt modelId="{072F16C1-E296-4CF0-82EC-B89DC46A4C09}" type="pres">
      <dgm:prSet presAssocID="{F17EBADE-C8CC-478F-946A-12456C4A2C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CB05139-0D65-4DF0-866B-4C26BD185906}" type="presOf" srcId="{F17EBADE-C8CC-478F-946A-12456C4A2C53}" destId="{072F16C1-E296-4CF0-82EC-B89DC46A4C09}" srcOrd="1" destOrd="0" presId="urn:microsoft.com/office/officeart/2005/8/layout/venn1"/>
    <dgm:cxn modelId="{755C4A62-AAB9-4539-A05C-9B3A73010CA4}" srcId="{BEBC1A4F-0B7B-49B9-BEC6-EAB50A1720FC}" destId="{AF43F4AF-D9DD-4E8E-9000-0E346F0C8D3B}" srcOrd="0" destOrd="0" parTransId="{EB83491E-90FC-4884-A332-FD92A9363524}" sibTransId="{917CC91D-AB92-466D-9A0E-634802A92D3B}"/>
    <dgm:cxn modelId="{64A96876-E4F5-47F7-81F2-1DEEF6C6BE61}" type="presOf" srcId="{F17EBADE-C8CC-478F-946A-12456C4A2C53}" destId="{76CC7D0C-DF5F-4B50-8A46-5804B787F37C}" srcOrd="0" destOrd="0" presId="urn:microsoft.com/office/officeart/2005/8/layout/venn1"/>
    <dgm:cxn modelId="{A9AB0C84-7A5C-4E06-A0F7-55AAB9E28F20}" srcId="{BEBC1A4F-0B7B-49B9-BEC6-EAB50A1720FC}" destId="{F17EBADE-C8CC-478F-946A-12456C4A2C53}" srcOrd="2" destOrd="0" parTransId="{57B87F7F-2E83-4E75-8972-7BAA0A0761E2}" sibTransId="{CEF813B9-4F3D-4AD1-9EEC-F0B7E9DC62C8}"/>
    <dgm:cxn modelId="{4A8F698C-A0BF-4B6A-AE34-668AA95F5708}" type="presOf" srcId="{AF43F4AF-D9DD-4E8E-9000-0E346F0C8D3B}" destId="{4FB5EC02-5116-46C3-B084-6A86BA89BA39}" srcOrd="0" destOrd="0" presId="urn:microsoft.com/office/officeart/2005/8/layout/venn1"/>
    <dgm:cxn modelId="{A2D295B9-B74D-4293-B225-D42AC86A4605}" srcId="{BEBC1A4F-0B7B-49B9-BEC6-EAB50A1720FC}" destId="{2E643DCA-8A6D-4DC0-98CA-55E5AC77EBF3}" srcOrd="1" destOrd="0" parTransId="{B57A1C25-FA02-49D8-98F3-D491EBF68163}" sibTransId="{BFAB02F0-634F-482D-AFFC-E8D5EEE8D4EB}"/>
    <dgm:cxn modelId="{24C010C4-25EA-4DCA-B325-D0DE1AFEFBA3}" type="presOf" srcId="{2E643DCA-8A6D-4DC0-98CA-55E5AC77EBF3}" destId="{E0C37359-1484-49F9-B8F7-952E891E688C}" srcOrd="0" destOrd="0" presId="urn:microsoft.com/office/officeart/2005/8/layout/venn1"/>
    <dgm:cxn modelId="{B7F223E7-3BA4-4520-9406-D10787EC889C}" type="presOf" srcId="{BEBC1A4F-0B7B-49B9-BEC6-EAB50A1720FC}" destId="{C6E8834B-AC65-435E-9044-E368FC2F8703}" srcOrd="0" destOrd="0" presId="urn:microsoft.com/office/officeart/2005/8/layout/venn1"/>
    <dgm:cxn modelId="{33495AED-ABB0-40F5-BC0A-8F3EE430E8AC}" type="presOf" srcId="{2E643DCA-8A6D-4DC0-98CA-55E5AC77EBF3}" destId="{A3CAE78E-0BC2-4368-A12B-F5303688271F}" srcOrd="1" destOrd="0" presId="urn:microsoft.com/office/officeart/2005/8/layout/venn1"/>
    <dgm:cxn modelId="{397EF6F5-BBB5-42A4-8F76-B7FD3518C51E}" type="presOf" srcId="{AF43F4AF-D9DD-4E8E-9000-0E346F0C8D3B}" destId="{B568852B-4566-4D2F-BDC7-5518796A8906}" srcOrd="1" destOrd="0" presId="urn:microsoft.com/office/officeart/2005/8/layout/venn1"/>
    <dgm:cxn modelId="{C4E64AE9-6143-426E-94DA-57F243D64304}" type="presParOf" srcId="{C6E8834B-AC65-435E-9044-E368FC2F8703}" destId="{4FB5EC02-5116-46C3-B084-6A86BA89BA39}" srcOrd="0" destOrd="0" presId="urn:microsoft.com/office/officeart/2005/8/layout/venn1"/>
    <dgm:cxn modelId="{42EB4F79-C083-4537-B05F-13C1553BD11B}" type="presParOf" srcId="{C6E8834B-AC65-435E-9044-E368FC2F8703}" destId="{B568852B-4566-4D2F-BDC7-5518796A8906}" srcOrd="1" destOrd="0" presId="urn:microsoft.com/office/officeart/2005/8/layout/venn1"/>
    <dgm:cxn modelId="{55EA8E04-9AB8-45A0-B09D-B5DD90692344}" type="presParOf" srcId="{C6E8834B-AC65-435E-9044-E368FC2F8703}" destId="{E0C37359-1484-49F9-B8F7-952E891E688C}" srcOrd="2" destOrd="0" presId="urn:microsoft.com/office/officeart/2005/8/layout/venn1"/>
    <dgm:cxn modelId="{BC8C0972-626E-4F81-9F8C-E135651D2644}" type="presParOf" srcId="{C6E8834B-AC65-435E-9044-E368FC2F8703}" destId="{A3CAE78E-0BC2-4368-A12B-F5303688271F}" srcOrd="3" destOrd="0" presId="urn:microsoft.com/office/officeart/2005/8/layout/venn1"/>
    <dgm:cxn modelId="{84649296-324A-4696-BFBE-C1735952E116}" type="presParOf" srcId="{C6E8834B-AC65-435E-9044-E368FC2F8703}" destId="{76CC7D0C-DF5F-4B50-8A46-5804B787F37C}" srcOrd="4" destOrd="0" presId="urn:microsoft.com/office/officeart/2005/8/layout/venn1"/>
    <dgm:cxn modelId="{1E2F5C89-B452-432F-8D5E-0CCECE549790}" type="presParOf" srcId="{C6E8834B-AC65-435E-9044-E368FC2F8703}" destId="{072F16C1-E296-4CF0-82EC-B89DC46A4C0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5EC02-5116-46C3-B084-6A86BA89BA39}">
      <dsp:nvSpPr>
        <dsp:cNvPr id="0" name=""/>
        <dsp:cNvSpPr/>
      </dsp:nvSpPr>
      <dsp:spPr>
        <a:xfrm>
          <a:off x="3144882" y="33269"/>
          <a:ext cx="1596934" cy="1596934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 err="1">
              <a:solidFill>
                <a:schemeClr val="bg1"/>
              </a:solidFill>
            </a:rPr>
            <a:t>Econo</a:t>
          </a:r>
          <a:r>
            <a:rPr lang="nl-NL" sz="1200" b="1" kern="1200" dirty="0">
              <a:solidFill>
                <a:schemeClr val="bg1"/>
              </a:solidFill>
            </a:rPr>
            <a:t>-</a:t>
          </a:r>
          <a:br>
            <a:rPr lang="nl-NL" sz="1200" b="1" kern="1200" dirty="0">
              <a:solidFill>
                <a:schemeClr val="bg1"/>
              </a:solidFill>
            </a:rPr>
          </a:br>
          <a:r>
            <a:rPr lang="nl-NL" sz="1200" b="1" kern="1200" dirty="0" err="1">
              <a:solidFill>
                <a:schemeClr val="bg1"/>
              </a:solidFill>
            </a:rPr>
            <a:t>mische</a:t>
          </a:r>
          <a:r>
            <a:rPr lang="nl-NL" sz="1200" b="1" kern="1200" dirty="0">
              <a:solidFill>
                <a:schemeClr val="bg1"/>
              </a:solidFill>
            </a:rPr>
            <a:t> </a:t>
          </a:r>
          <a:br>
            <a:rPr lang="nl-NL" sz="1200" b="1" kern="1200" dirty="0">
              <a:solidFill>
                <a:schemeClr val="bg1"/>
              </a:solidFill>
            </a:rPr>
          </a:br>
          <a:r>
            <a:rPr lang="nl-NL" sz="1200" b="1" kern="1200" dirty="0">
              <a:solidFill>
                <a:schemeClr val="bg1"/>
              </a:solidFill>
            </a:rPr>
            <a:t>waarde</a:t>
          </a:r>
          <a:endParaRPr lang="en-NL" sz="1200" b="1" kern="1200" dirty="0">
            <a:solidFill>
              <a:schemeClr val="bg1"/>
            </a:solidFill>
          </a:endParaRPr>
        </a:p>
      </dsp:txBody>
      <dsp:txXfrm>
        <a:off x="3357807" y="312732"/>
        <a:ext cx="1171085" cy="718620"/>
      </dsp:txXfrm>
    </dsp:sp>
    <dsp:sp modelId="{E0C37359-1484-49F9-B8F7-952E891E688C}">
      <dsp:nvSpPr>
        <dsp:cNvPr id="0" name=""/>
        <dsp:cNvSpPr/>
      </dsp:nvSpPr>
      <dsp:spPr>
        <a:xfrm>
          <a:off x="3729861" y="967555"/>
          <a:ext cx="1596934" cy="15969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 err="1">
              <a:solidFill>
                <a:schemeClr val="bg1"/>
              </a:solidFill>
            </a:rPr>
            <a:t>Maat-schappelijke</a:t>
          </a:r>
          <a:r>
            <a:rPr lang="nl-NL" sz="1200" b="1" kern="1200" dirty="0">
              <a:solidFill>
                <a:schemeClr val="bg1"/>
              </a:solidFill>
            </a:rPr>
            <a:t> waarde</a:t>
          </a:r>
          <a:endParaRPr lang="en-NL" sz="1200" b="1" kern="1200" dirty="0">
            <a:solidFill>
              <a:schemeClr val="bg1"/>
            </a:solidFill>
          </a:endParaRPr>
        </a:p>
      </dsp:txBody>
      <dsp:txXfrm>
        <a:off x="4218256" y="1380097"/>
        <a:ext cx="958160" cy="878313"/>
      </dsp:txXfrm>
    </dsp:sp>
    <dsp:sp modelId="{76CC7D0C-DF5F-4B50-8A46-5804B787F37C}">
      <dsp:nvSpPr>
        <dsp:cNvPr id="0" name=""/>
        <dsp:cNvSpPr/>
      </dsp:nvSpPr>
      <dsp:spPr>
        <a:xfrm>
          <a:off x="2565765" y="975907"/>
          <a:ext cx="1596934" cy="1596934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bg1"/>
              </a:solidFill>
            </a:rPr>
            <a:t>Ecolo-</a:t>
          </a:r>
          <a:br>
            <a:rPr lang="nl-NL" sz="1200" b="1" kern="1200" dirty="0">
              <a:solidFill>
                <a:schemeClr val="bg1"/>
              </a:solidFill>
            </a:rPr>
          </a:br>
          <a:r>
            <a:rPr lang="nl-NL" sz="1200" b="1" kern="1200" dirty="0" err="1">
              <a:solidFill>
                <a:schemeClr val="bg1"/>
              </a:solidFill>
            </a:rPr>
            <a:t>gische</a:t>
          </a:r>
          <a:r>
            <a:rPr lang="nl-NL" sz="1200" b="1" kern="1200" dirty="0">
              <a:solidFill>
                <a:schemeClr val="bg1"/>
              </a:solidFill>
            </a:rPr>
            <a:t> </a:t>
          </a:r>
          <a:br>
            <a:rPr lang="nl-NL" sz="1200" b="1" kern="1200" dirty="0">
              <a:solidFill>
                <a:schemeClr val="bg1"/>
              </a:solidFill>
            </a:rPr>
          </a:br>
          <a:r>
            <a:rPr lang="nl-NL" sz="1200" b="1" kern="1200" dirty="0">
              <a:solidFill>
                <a:schemeClr val="bg1"/>
              </a:solidFill>
            </a:rPr>
            <a:t>waarde</a:t>
          </a:r>
          <a:endParaRPr lang="en-NL" sz="1200" b="1" kern="1200" dirty="0">
            <a:solidFill>
              <a:schemeClr val="bg1"/>
            </a:solidFill>
          </a:endParaRPr>
        </a:p>
      </dsp:txBody>
      <dsp:txXfrm>
        <a:off x="2716143" y="1388449"/>
        <a:ext cx="958160" cy="878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46be953dd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46be953dd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6c85a81ea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6c85a81ea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5D79B-7272-4505-A25C-C4CC18DAC3B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91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7109123a4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17109123a4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16c85a81ea_0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16c85a81ea_0_1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16c85a81ea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16c85a81ea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6c85a81ea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16c85a81ea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660d9638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0725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660d96380_0_41:notes"/>
          <p:cNvSpPr txBox="1">
            <a:spLocks noGrp="1"/>
          </p:cNvSpPr>
          <p:nvPr>
            <p:ph type="body" idx="1"/>
          </p:nvPr>
        </p:nvSpPr>
        <p:spPr>
          <a:xfrm>
            <a:off x="992505" y="3226634"/>
            <a:ext cx="7940040" cy="3056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660d9638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0725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8660d96380_0_49:notes"/>
          <p:cNvSpPr txBox="1">
            <a:spLocks noGrp="1"/>
          </p:cNvSpPr>
          <p:nvPr>
            <p:ph type="body" idx="1"/>
          </p:nvPr>
        </p:nvSpPr>
        <p:spPr>
          <a:xfrm>
            <a:off x="992505" y="3226634"/>
            <a:ext cx="7940040" cy="3056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660d9638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0725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38660d96380_0_148:notes"/>
          <p:cNvSpPr txBox="1">
            <a:spLocks noGrp="1"/>
          </p:cNvSpPr>
          <p:nvPr>
            <p:ph type="body" idx="1"/>
          </p:nvPr>
        </p:nvSpPr>
        <p:spPr>
          <a:xfrm>
            <a:off x="992505" y="3226634"/>
            <a:ext cx="7940040" cy="30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660d9638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0725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8660d96380_0_69:notes"/>
          <p:cNvSpPr txBox="1">
            <a:spLocks noGrp="1"/>
          </p:cNvSpPr>
          <p:nvPr>
            <p:ph type="body" idx="1"/>
          </p:nvPr>
        </p:nvSpPr>
        <p:spPr>
          <a:xfrm>
            <a:off x="992505" y="3226634"/>
            <a:ext cx="7940040" cy="30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6c85a81ea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6c85a81ea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660d96380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0725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38660d96380_0_474:notes"/>
          <p:cNvSpPr txBox="1">
            <a:spLocks noGrp="1"/>
          </p:cNvSpPr>
          <p:nvPr>
            <p:ph type="body" idx="1"/>
          </p:nvPr>
        </p:nvSpPr>
        <p:spPr>
          <a:xfrm>
            <a:off x="992505" y="3226634"/>
            <a:ext cx="7940040" cy="30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8660d9638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0725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8660d96380_0_256:notes"/>
          <p:cNvSpPr txBox="1">
            <a:spLocks noGrp="1"/>
          </p:cNvSpPr>
          <p:nvPr>
            <p:ph type="body" idx="1"/>
          </p:nvPr>
        </p:nvSpPr>
        <p:spPr>
          <a:xfrm>
            <a:off x="992505" y="3226634"/>
            <a:ext cx="7940040" cy="3056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5D79B-7272-4505-A25C-C4CC18DAC3B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845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8660d96380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0725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8660d96380_0_437:notes"/>
          <p:cNvSpPr txBox="1">
            <a:spLocks noGrp="1"/>
          </p:cNvSpPr>
          <p:nvPr>
            <p:ph type="body" idx="1"/>
          </p:nvPr>
        </p:nvSpPr>
        <p:spPr>
          <a:xfrm>
            <a:off x="992505" y="3226634"/>
            <a:ext cx="7940040" cy="30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8660d96380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0725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38660d96380_0_296:notes"/>
          <p:cNvSpPr txBox="1">
            <a:spLocks noGrp="1"/>
          </p:cNvSpPr>
          <p:nvPr>
            <p:ph type="body" idx="1"/>
          </p:nvPr>
        </p:nvSpPr>
        <p:spPr>
          <a:xfrm>
            <a:off x="992505" y="3226634"/>
            <a:ext cx="7940040" cy="30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8660d9638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0725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38660d96380_0_320:notes"/>
          <p:cNvSpPr txBox="1">
            <a:spLocks noGrp="1"/>
          </p:cNvSpPr>
          <p:nvPr>
            <p:ph type="body" idx="1"/>
          </p:nvPr>
        </p:nvSpPr>
        <p:spPr>
          <a:xfrm>
            <a:off x="992505" y="3226634"/>
            <a:ext cx="7940040" cy="30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4831637c9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4831637c9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6c85a81ea_0_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6c85a81ea_0_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6c85a81ea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6c85a81ea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66afe71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66afe71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6c85a81ea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6c85a81ea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6c85a81ea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16c85a81ea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16c85a81ea_0_1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16c85a81ea_0_1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F25B935D-EBEB-7442-2649-AB5FD5CCB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6c85a81ea_0_961:notes">
            <a:extLst>
              <a:ext uri="{FF2B5EF4-FFF2-40B4-BE49-F238E27FC236}">
                <a16:creationId xmlns:a16="http://schemas.microsoft.com/office/drawing/2014/main" id="{FEEF74B2-732A-88C9-BC41-219CF86F20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6c85a81ea_0_961:notes">
            <a:extLst>
              <a:ext uri="{FF2B5EF4-FFF2-40B4-BE49-F238E27FC236}">
                <a16:creationId xmlns:a16="http://schemas.microsoft.com/office/drawing/2014/main" id="{643ED71A-29CF-2766-B8E5-C5F9A54686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50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8779-3E17-4A90-891A-023D64BDD381}" type="datetime1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5743-9273-49B5-88F4-44AC16E99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4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4C0F-B552-4BAF-B258-81D2C8E5CC67}" type="datetime1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5743-9273-49B5-88F4-44AC16E99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21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2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177"/>
          <a:stretch/>
        </p:blipFill>
        <p:spPr>
          <a:xfrm>
            <a:off x="0" y="0"/>
            <a:ext cx="9144003" cy="429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8520600" cy="2329838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Herstructurering middels een ontwikkelingsmaatschappij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Lessons learned van de NV OMU</a:t>
            </a:r>
            <a:endParaRPr sz="24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Presentatie Vlaams-Nederlands Bedrijventerrein congres 26 maart 2026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4225" y="4576650"/>
            <a:ext cx="1670030" cy="3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67;p57">
            <a:extLst>
              <a:ext uri="{FF2B5EF4-FFF2-40B4-BE49-F238E27FC236}">
                <a16:creationId xmlns:a16="http://schemas.microsoft.com/office/drawing/2014/main" id="{86C925E3-355A-4F1B-3B5C-E3244F3E32CD}"/>
              </a:ext>
            </a:extLst>
          </p:cNvPr>
          <p:cNvSpPr txBox="1"/>
          <p:nvPr/>
        </p:nvSpPr>
        <p:spPr>
          <a:xfrm>
            <a:off x="311700" y="4652850"/>
            <a:ext cx="3946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Plaats maken voor de nieuwe economie</a:t>
            </a:r>
            <a:endParaRPr i="1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3F3A"/>
        </a:solidFill>
        <a:effectLst/>
      </p:bgPr>
    </p:bg>
    <p:spTree>
      <p:nvGrpSpPr>
        <p:cNvPr id="1" name="Shape 110">
          <a:extLst>
            <a:ext uri="{FF2B5EF4-FFF2-40B4-BE49-F238E27FC236}">
              <a16:creationId xmlns:a16="http://schemas.microsoft.com/office/drawing/2014/main" id="{3ED14436-85E3-50AA-00EB-4F1555CA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>
            <a:extLst>
              <a:ext uri="{FF2B5EF4-FFF2-40B4-BE49-F238E27FC236}">
                <a16:creationId xmlns:a16="http://schemas.microsoft.com/office/drawing/2014/main" id="{D4471EED-5ADA-79C9-048D-4CA71ACB51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1700" y="1610200"/>
            <a:ext cx="45006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opgave</a:t>
            </a:r>
            <a:endParaRPr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>
            <a:extLst>
              <a:ext uri="{FF2B5EF4-FFF2-40B4-BE49-F238E27FC236}">
                <a16:creationId xmlns:a16="http://schemas.microsoft.com/office/drawing/2014/main" id="{AC09D139-8F66-5B17-EE81-5F76633CC764}"/>
              </a:ext>
            </a:extLst>
          </p:cNvPr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18">
            <a:extLst>
              <a:ext uri="{FF2B5EF4-FFF2-40B4-BE49-F238E27FC236}">
                <a16:creationId xmlns:a16="http://schemas.microsoft.com/office/drawing/2014/main" id="{39C037F1-CBB3-5A24-9CAB-AA0FD73D116B}"/>
              </a:ext>
            </a:extLst>
          </p:cNvPr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18">
            <a:extLst>
              <a:ext uri="{FF2B5EF4-FFF2-40B4-BE49-F238E27FC236}">
                <a16:creationId xmlns:a16="http://schemas.microsoft.com/office/drawing/2014/main" id="{2F00298B-7161-17F4-1F08-CD75FBE9261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17125" y="2361403"/>
            <a:ext cx="6133800" cy="24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hoe pakken we die aan!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8">
            <a:extLst>
              <a:ext uri="{FF2B5EF4-FFF2-40B4-BE49-F238E27FC236}">
                <a16:creationId xmlns:a16="http://schemas.microsoft.com/office/drawing/2014/main" id="{603DE8FD-D8B7-EE0A-E474-578DBCA389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9" b="139"/>
          <a:stretch/>
        </p:blipFill>
        <p:spPr>
          <a:xfrm>
            <a:off x="4074028" y="4113537"/>
            <a:ext cx="819999" cy="16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17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43299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>
                <a:latin typeface="Calibri"/>
                <a:ea typeface="Calibri"/>
                <a:cs typeface="Calibri"/>
                <a:sym typeface="Calibri"/>
              </a:rPr>
              <a:t>Accommoderen uitbreidingsbehoefte</a:t>
            </a:r>
            <a:endParaRPr sz="2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21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21"/>
          <p:cNvSpPr txBox="1">
            <a:spLocks noGrp="1"/>
          </p:cNvSpPr>
          <p:nvPr>
            <p:ph type="ctrTitle"/>
          </p:nvPr>
        </p:nvSpPr>
        <p:spPr>
          <a:xfrm>
            <a:off x="325925" y="1570150"/>
            <a:ext cx="3882000" cy="3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b="1" dirty="0">
                <a:latin typeface="Calibri"/>
                <a:ea typeface="Calibri"/>
                <a:cs typeface="Calibri"/>
                <a:sym typeface="Calibri"/>
              </a:rPr>
              <a:t>Totale uitbreidingsvraag </a:t>
            </a:r>
            <a:endParaRPr lang="nl-NL" sz="1700" b="1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700" b="1" dirty="0">
                <a:latin typeface="Calibri"/>
                <a:ea typeface="Calibri"/>
                <a:cs typeface="Calibri"/>
                <a:sym typeface="Calibri"/>
              </a:rPr>
              <a:t>tot ongeveer 2035:</a:t>
            </a:r>
            <a:br>
              <a:rPr lang="nl-NL" sz="17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700" dirty="0">
                <a:latin typeface="Calibri"/>
                <a:ea typeface="Calibri"/>
                <a:cs typeface="Calibri"/>
                <a:sym typeface="Calibri"/>
              </a:rPr>
              <a:t>Max. 336 netto ha.</a:t>
            </a:r>
            <a:br>
              <a:rPr lang="nl-NL" sz="1700" dirty="0">
                <a:latin typeface="Calibri"/>
                <a:ea typeface="Calibri"/>
                <a:cs typeface="Calibri"/>
                <a:sym typeface="Calibri"/>
              </a:rPr>
            </a:br>
            <a:endParaRPr lang="nl-NL" sz="1700" dirty="0"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b="1" dirty="0">
                <a:latin typeface="Calibri"/>
                <a:ea typeface="Calibri"/>
                <a:cs typeface="Calibri"/>
                <a:sym typeface="Calibri"/>
              </a:rPr>
              <a:t>Beleid provincie</a:t>
            </a:r>
            <a:br>
              <a:rPr lang="nl" sz="17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" sz="1700" dirty="0">
                <a:latin typeface="Calibri"/>
                <a:ea typeface="Calibri"/>
                <a:cs typeface="Calibri"/>
                <a:sym typeface="Calibri"/>
              </a:rPr>
              <a:t>Accommodeer daarvan 20 tot 30 procent door intensivering.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b="1" dirty="0">
                <a:latin typeface="Calibri"/>
                <a:ea typeface="Calibri"/>
                <a:cs typeface="Calibri"/>
                <a:sym typeface="Calibri"/>
              </a:rPr>
              <a:t>Opdracht aan OMU </a:t>
            </a:r>
            <a:br>
              <a:rPr lang="nl" sz="17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" sz="1700" dirty="0">
                <a:latin typeface="Calibri"/>
                <a:ea typeface="Calibri"/>
                <a:cs typeface="Calibri"/>
                <a:sym typeface="Calibri"/>
              </a:rPr>
              <a:t>25% (= 85 hectare) winnen op bestaande bedrijventerreinen.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351" y="810325"/>
            <a:ext cx="3915300" cy="39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96C8A-8053-4417-9983-731ADFDD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Selectiecriteria</a:t>
            </a:r>
            <a:endParaRPr lang="en-NL" b="1" dirty="0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18B7F805-A515-4CA3-AFE2-B9B3496B1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487748"/>
              </p:ext>
            </p:extLst>
          </p:nvPr>
        </p:nvGraphicFramePr>
        <p:xfrm>
          <a:off x="628650" y="1191986"/>
          <a:ext cx="7886700" cy="266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56903F-3996-46DD-BB01-41218193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E638EA-114A-477B-87C4-24B4EFD2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EBE9-8148-44DF-9669-6D13D29E26C0}" type="slidenum">
              <a:rPr lang="en-NL" smtClean="0"/>
              <a:t>12</a:t>
            </a:fld>
            <a:endParaRPr lang="en-NL"/>
          </a:p>
        </p:txBody>
      </p:sp>
      <p:sp>
        <p:nvSpPr>
          <p:cNvPr id="8" name="Bijschrift: gebogen lijn 7">
            <a:extLst>
              <a:ext uri="{FF2B5EF4-FFF2-40B4-BE49-F238E27FC236}">
                <a16:creationId xmlns:a16="http://schemas.microsoft.com/office/drawing/2014/main" id="{A934EC12-E214-458F-BB81-8C8E60A83ED7}"/>
              </a:ext>
            </a:extLst>
          </p:cNvPr>
          <p:cNvSpPr/>
          <p:nvPr/>
        </p:nvSpPr>
        <p:spPr>
          <a:xfrm>
            <a:off x="6115051" y="1106941"/>
            <a:ext cx="1796142" cy="1257230"/>
          </a:xfrm>
          <a:prstGeom prst="borderCallout2">
            <a:avLst>
              <a:gd name="adj1" fmla="val 18279"/>
              <a:gd name="adj2" fmla="val -2052"/>
              <a:gd name="adj3" fmla="val 18279"/>
              <a:gd name="adj4" fmla="val -11371"/>
              <a:gd name="adj5" fmla="val 44665"/>
              <a:gd name="adj6" fmla="val -4628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1125" b="1" dirty="0">
                <a:solidFill>
                  <a:schemeClr val="tx1"/>
                </a:solidFill>
              </a:rPr>
              <a:t>PROFIT</a:t>
            </a:r>
            <a:r>
              <a:rPr lang="nl-NL" sz="1125" dirty="0">
                <a:solidFill>
                  <a:schemeClr val="tx1"/>
                </a:solidFill>
              </a:rPr>
              <a:t>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Vestigingsklimaat in de topregio Utrecht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Plaats maken voor </a:t>
            </a:r>
            <a:br>
              <a:rPr lang="nl-NL" sz="1125" dirty="0">
                <a:solidFill>
                  <a:schemeClr val="tx1"/>
                </a:solidFill>
              </a:rPr>
            </a:br>
            <a:r>
              <a:rPr lang="nl-NL" sz="1125" dirty="0">
                <a:solidFill>
                  <a:schemeClr val="tx1"/>
                </a:solidFill>
              </a:rPr>
              <a:t>de nieuwe economie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Werkgelegenheid</a:t>
            </a:r>
          </a:p>
        </p:txBody>
      </p:sp>
      <p:sp>
        <p:nvSpPr>
          <p:cNvPr id="9" name="Bijschrift: gebogen lijn 8">
            <a:extLst>
              <a:ext uri="{FF2B5EF4-FFF2-40B4-BE49-F238E27FC236}">
                <a16:creationId xmlns:a16="http://schemas.microsoft.com/office/drawing/2014/main" id="{E9354AF4-548C-4BA1-96A9-13FEF9B70EE3}"/>
              </a:ext>
            </a:extLst>
          </p:cNvPr>
          <p:cNvSpPr/>
          <p:nvPr/>
        </p:nvSpPr>
        <p:spPr>
          <a:xfrm>
            <a:off x="6788603" y="2736133"/>
            <a:ext cx="1914525" cy="930304"/>
          </a:xfrm>
          <a:prstGeom prst="borderCallout2">
            <a:avLst>
              <a:gd name="adj1" fmla="val 75491"/>
              <a:gd name="adj2" fmla="val -2494"/>
              <a:gd name="adj3" fmla="val 75491"/>
              <a:gd name="adj4" fmla="val -14024"/>
              <a:gd name="adj5" fmla="val 41784"/>
              <a:gd name="adj6" fmla="val -578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1125" b="1" dirty="0">
                <a:solidFill>
                  <a:schemeClr val="tx1"/>
                </a:solidFill>
              </a:rPr>
              <a:t>PEOPLE</a:t>
            </a:r>
            <a:r>
              <a:rPr lang="nl-NL" sz="1125" dirty="0">
                <a:solidFill>
                  <a:schemeClr val="tx1"/>
                </a:solidFill>
              </a:rPr>
              <a:t>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Verblijfskwaliteit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Veiligheid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Organisatiegraad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Mobiliteit</a:t>
            </a:r>
          </a:p>
        </p:txBody>
      </p:sp>
      <p:sp>
        <p:nvSpPr>
          <p:cNvPr id="10" name="Bijschrift: gebogen lijn 9">
            <a:extLst>
              <a:ext uri="{FF2B5EF4-FFF2-40B4-BE49-F238E27FC236}">
                <a16:creationId xmlns:a16="http://schemas.microsoft.com/office/drawing/2014/main" id="{0ED550ED-B5BA-467F-B510-0B2700DF2EC8}"/>
              </a:ext>
            </a:extLst>
          </p:cNvPr>
          <p:cNvSpPr/>
          <p:nvPr/>
        </p:nvSpPr>
        <p:spPr>
          <a:xfrm flipH="1">
            <a:off x="440872" y="2862305"/>
            <a:ext cx="2245178" cy="930304"/>
          </a:xfrm>
          <a:prstGeom prst="borderCallout2">
            <a:avLst>
              <a:gd name="adj1" fmla="val 73340"/>
              <a:gd name="adj2" fmla="val -2052"/>
              <a:gd name="adj3" fmla="val 72463"/>
              <a:gd name="adj4" fmla="val -13987"/>
              <a:gd name="adj5" fmla="val 52417"/>
              <a:gd name="adj6" fmla="val -2900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1125" b="1" dirty="0">
                <a:solidFill>
                  <a:schemeClr val="tx1"/>
                </a:solidFill>
              </a:rPr>
              <a:t>PLANET</a:t>
            </a:r>
            <a:r>
              <a:rPr lang="nl-NL" sz="1125" dirty="0">
                <a:solidFill>
                  <a:schemeClr val="tx1"/>
                </a:solidFill>
              </a:rPr>
              <a:t>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Natuurbehoud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Klimaatadaptatie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Circulaire economie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Energietransitie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C2A5826-1944-49A9-AB69-B99B8B699F4A}"/>
              </a:ext>
            </a:extLst>
          </p:cNvPr>
          <p:cNvSpPr txBox="1"/>
          <p:nvPr/>
        </p:nvSpPr>
        <p:spPr>
          <a:xfrm>
            <a:off x="677636" y="1216476"/>
            <a:ext cx="23439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1" dirty="0"/>
              <a:t>Toekomstgerichte werklocaties</a:t>
            </a:r>
          </a:p>
          <a:p>
            <a:r>
              <a:rPr lang="nl-NL" sz="1050" b="1" dirty="0"/>
              <a:t>geven waarde aan hun omgeving:</a:t>
            </a:r>
            <a:endParaRPr lang="en-NL" sz="1050" b="1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F073E03B-3794-44CE-ADA6-B0893D41FE8C}"/>
              </a:ext>
            </a:extLst>
          </p:cNvPr>
          <p:cNvSpPr/>
          <p:nvPr/>
        </p:nvSpPr>
        <p:spPr>
          <a:xfrm>
            <a:off x="4342310" y="2403023"/>
            <a:ext cx="449035" cy="44903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b="1" dirty="0">
                <a:solidFill>
                  <a:sysClr val="windowText" lastClr="000000"/>
                </a:solidFill>
              </a:rPr>
              <a:t>G</a:t>
            </a:r>
            <a:endParaRPr lang="en-NL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Bijschrift: gebogen lijn 12">
            <a:extLst>
              <a:ext uri="{FF2B5EF4-FFF2-40B4-BE49-F238E27FC236}">
                <a16:creationId xmlns:a16="http://schemas.microsoft.com/office/drawing/2014/main" id="{36785ED9-E797-4F31-A4BA-CE981A9F564B}"/>
              </a:ext>
            </a:extLst>
          </p:cNvPr>
          <p:cNvSpPr/>
          <p:nvPr/>
        </p:nvSpPr>
        <p:spPr>
          <a:xfrm flipH="1">
            <a:off x="1232807" y="1823482"/>
            <a:ext cx="1892480" cy="773448"/>
          </a:xfrm>
          <a:prstGeom prst="borderCallout2">
            <a:avLst>
              <a:gd name="adj1" fmla="val 18929"/>
              <a:gd name="adj2" fmla="val -2488"/>
              <a:gd name="adj3" fmla="val 18930"/>
              <a:gd name="adj4" fmla="val -12243"/>
              <a:gd name="adj5" fmla="val 95231"/>
              <a:gd name="adj6" fmla="val -67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1125" b="1" dirty="0">
                <a:solidFill>
                  <a:schemeClr val="tx1"/>
                </a:solidFill>
              </a:rPr>
              <a:t>GOVERNANCE</a:t>
            </a:r>
            <a:r>
              <a:rPr lang="nl-NL" sz="1125" dirty="0">
                <a:solidFill>
                  <a:schemeClr val="tx1"/>
                </a:solidFill>
              </a:rPr>
              <a:t>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l-NL" sz="1125" dirty="0">
                <a:solidFill>
                  <a:schemeClr val="tx1"/>
                </a:solidFill>
              </a:rPr>
              <a:t>Gezonde taak- en rolverdeling overheid/markt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nl-NL" sz="1125" dirty="0">
              <a:solidFill>
                <a:schemeClr val="tx1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787C43C-2C5A-4B1E-AF18-5AF9644AB537}"/>
              </a:ext>
            </a:extLst>
          </p:cNvPr>
          <p:cNvCxnSpPr/>
          <p:nvPr/>
        </p:nvCxnSpPr>
        <p:spPr>
          <a:xfrm>
            <a:off x="813707" y="3959678"/>
            <a:ext cx="73260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69D788DD-3CFC-43B6-B440-8241096633AF}"/>
              </a:ext>
            </a:extLst>
          </p:cNvPr>
          <p:cNvSpPr txBox="1"/>
          <p:nvPr/>
        </p:nvSpPr>
        <p:spPr>
          <a:xfrm>
            <a:off x="898071" y="3974138"/>
            <a:ext cx="73968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/>
              <a:t>‘Triple Bottom Line’: de economische, ecologische en maatschappelijke waarden zijn in evenwicht</a:t>
            </a:r>
            <a:endParaRPr lang="en-NL" sz="1050" b="1" dirty="0"/>
          </a:p>
        </p:txBody>
      </p:sp>
      <p:sp>
        <p:nvSpPr>
          <p:cNvPr id="21" name="Tijdelijke aanduiding voor voettekst 4">
            <a:extLst>
              <a:ext uri="{FF2B5EF4-FFF2-40B4-BE49-F238E27FC236}">
                <a16:creationId xmlns:a16="http://schemas.microsoft.com/office/drawing/2014/main" id="{FCAE9376-5FA2-45EB-9405-4D3FAB40B9BB}"/>
              </a:ext>
            </a:extLst>
          </p:cNvPr>
          <p:cNvSpPr txBox="1">
            <a:spLocks/>
          </p:cNvSpPr>
          <p:nvPr/>
        </p:nvSpPr>
        <p:spPr>
          <a:xfrm>
            <a:off x="3028950" y="4767262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7E4B3-D6F0-4D1C-8D7C-635CCCFBF7E0}" type="slidenum">
              <a:rPr lang="nl-NL"/>
              <a:t>12</a:t>
            </a:fld>
            <a:endParaRPr lang="nl-NL" dirty="0"/>
          </a:p>
        </p:txBody>
      </p:sp>
      <p:sp>
        <p:nvSpPr>
          <p:cNvPr id="3" name="Google Shape;231;p26">
            <a:extLst>
              <a:ext uri="{FF2B5EF4-FFF2-40B4-BE49-F238E27FC236}">
                <a16:creationId xmlns:a16="http://schemas.microsoft.com/office/drawing/2014/main" id="{5B18C744-E711-73F8-2869-F7923FD45913}"/>
              </a:ext>
            </a:extLst>
          </p:cNvPr>
          <p:cNvSpPr/>
          <p:nvPr/>
        </p:nvSpPr>
        <p:spPr>
          <a:xfrm>
            <a:off x="0" y="4348649"/>
            <a:ext cx="9151800" cy="794726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218;p25">
            <a:extLst>
              <a:ext uri="{FF2B5EF4-FFF2-40B4-BE49-F238E27FC236}">
                <a16:creationId xmlns:a16="http://schemas.microsoft.com/office/drawing/2014/main" id="{2338F231-77E1-E512-EE1A-41CD6EA6685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129" b="139"/>
          <a:stretch/>
        </p:blipFill>
        <p:spPr>
          <a:xfrm>
            <a:off x="7837503" y="4756487"/>
            <a:ext cx="819999" cy="16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4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/>
          <p:nvPr/>
        </p:nvSpPr>
        <p:spPr>
          <a:xfrm>
            <a:off x="3176250" y="0"/>
            <a:ext cx="2943900" cy="51435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28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7" name="Google Shape;257;p2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4850" y="1300770"/>
            <a:ext cx="8447400" cy="27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/>
          <p:nvPr/>
        </p:nvSpPr>
        <p:spPr>
          <a:xfrm>
            <a:off x="6641250" y="1233650"/>
            <a:ext cx="2284800" cy="290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8"/>
          <p:cNvSpPr/>
          <p:nvPr/>
        </p:nvSpPr>
        <p:spPr>
          <a:xfrm rot="5400000">
            <a:off x="1548525" y="2413350"/>
            <a:ext cx="2790000" cy="5679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8"/>
          <p:cNvSpPr/>
          <p:nvPr/>
        </p:nvSpPr>
        <p:spPr>
          <a:xfrm>
            <a:off x="6808225" y="1594200"/>
            <a:ext cx="2166600" cy="22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n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Aankoop holle kiezen</a:t>
            </a:r>
            <a:endParaRPr sz="120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n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Aankoop kansloze kantoren</a:t>
            </a:r>
            <a:endParaRPr sz="120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n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Verplaatsing hinderlijke bedrijvigheid uit kern of buitengebied</a:t>
            </a:r>
            <a:endParaRPr sz="120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n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Regisseren verhuisketen van bestaand naar nieuw; aankoop achterlaat locaties</a:t>
            </a:r>
            <a:endParaRPr sz="1200"/>
          </a:p>
        </p:txBody>
      </p:sp>
      <p:sp>
        <p:nvSpPr>
          <p:cNvPr id="261" name="Google Shape;261;p28"/>
          <p:cNvSpPr/>
          <p:nvPr/>
        </p:nvSpPr>
        <p:spPr>
          <a:xfrm rot="-5400000">
            <a:off x="4922425" y="2337525"/>
            <a:ext cx="2778000" cy="718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28"/>
          <p:cNvGrpSpPr/>
          <p:nvPr/>
        </p:nvGrpSpPr>
        <p:grpSpPr>
          <a:xfrm>
            <a:off x="3364001" y="1723782"/>
            <a:ext cx="2166601" cy="1946561"/>
            <a:chOff x="4440702" y="2306320"/>
            <a:chExt cx="2804661" cy="2519820"/>
          </a:xfrm>
        </p:grpSpPr>
        <p:sp>
          <p:nvSpPr>
            <p:cNvPr id="263" name="Google Shape;263;p28"/>
            <p:cNvSpPr/>
            <p:nvPr/>
          </p:nvSpPr>
          <p:spPr>
            <a:xfrm>
              <a:off x="4724400" y="257048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459551" y="289052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876800" y="272288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5100573" y="230632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304911" y="337312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4929967" y="3320305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6459551" y="234061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4927254" y="411480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5072184" y="399796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5301658" y="4228618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4799204" y="3500655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4780280" y="329041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5743913" y="399796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5708920" y="3612415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5486676" y="3395075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6609849" y="257048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6685817" y="2705527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7133463" y="379984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7052383" y="3622575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6853687" y="3716073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5468022" y="471424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4626904" y="3884185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5832504" y="2898139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5685320" y="3188810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7035802" y="3235425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6581817" y="4281957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5839913" y="3426459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5632329" y="3760311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6679128" y="4029923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4440702" y="2393468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6832094" y="3051381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5526269" y="3071867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6315312" y="3670353"/>
              <a:ext cx="111900" cy="111900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28"/>
          <p:cNvSpPr txBox="1">
            <a:spLocks noGrp="1"/>
          </p:cNvSpPr>
          <p:nvPr>
            <p:ph type="ctrTitle"/>
          </p:nvPr>
        </p:nvSpPr>
        <p:spPr>
          <a:xfrm>
            <a:off x="0" y="505800"/>
            <a:ext cx="265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>
                <a:latin typeface="Calibri"/>
                <a:ea typeface="Calibri"/>
                <a:cs typeface="Calibri"/>
                <a:sym typeface="Calibri"/>
              </a:rPr>
              <a:t>Gemeenten: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8"/>
          <p:cNvSpPr txBox="1">
            <a:spLocks noGrp="1"/>
          </p:cNvSpPr>
          <p:nvPr>
            <p:ph type="ctrTitle"/>
          </p:nvPr>
        </p:nvSpPr>
        <p:spPr>
          <a:xfrm>
            <a:off x="7172850" y="505800"/>
            <a:ext cx="209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>
                <a:latin typeface="Calibri"/>
                <a:ea typeface="Calibri"/>
                <a:cs typeface="Calibri"/>
                <a:sym typeface="Calibri"/>
              </a:rPr>
              <a:t>OMU: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370350" y="1272275"/>
            <a:ext cx="2317800" cy="286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8"/>
          <p:cNvSpPr/>
          <p:nvPr/>
        </p:nvSpPr>
        <p:spPr>
          <a:xfrm>
            <a:off x="235500" y="1565557"/>
            <a:ext cx="2274900" cy="233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nl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Inzicht en regie stedelijk economisch ecosysteem</a:t>
            </a:r>
            <a:endParaRPr sz="1200" dirty="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nl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Beleidskeuzes wonen/werken</a:t>
            </a:r>
            <a:endParaRPr sz="1200" dirty="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nl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Uitgifte nieuwe bedrijven-terreinen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nl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Kijkt ook naar individuele objecten bij ondermijning, verpaupering, verplaatsing</a:t>
            </a:r>
            <a:endParaRPr sz="1200" dirty="0"/>
          </a:p>
        </p:txBody>
      </p:sp>
      <p:sp>
        <p:nvSpPr>
          <p:cNvPr id="300" name="Google Shape;300;p28"/>
          <p:cNvSpPr txBox="1">
            <a:spLocks noGrp="1"/>
          </p:cNvSpPr>
          <p:nvPr>
            <p:ph type="ctrTitle"/>
          </p:nvPr>
        </p:nvSpPr>
        <p:spPr>
          <a:xfrm>
            <a:off x="7172850" y="1122825"/>
            <a:ext cx="1991400" cy="3651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Risicodragend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8"/>
          <p:cNvSpPr txBox="1">
            <a:spLocks noGrp="1"/>
          </p:cNvSpPr>
          <p:nvPr>
            <p:ph type="ctrTitle"/>
          </p:nvPr>
        </p:nvSpPr>
        <p:spPr>
          <a:xfrm>
            <a:off x="0" y="1122825"/>
            <a:ext cx="2017500" cy="3651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Veelal Faciliterend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3564900" y="536550"/>
            <a:ext cx="216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OMU bemoeit zich niet</a:t>
            </a:r>
            <a:b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 beleids- en locatie-keuzes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3763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>
                <a:latin typeface="Calibri"/>
                <a:ea typeface="Calibri"/>
                <a:cs typeface="Calibri"/>
                <a:sym typeface="Calibri"/>
              </a:rPr>
              <a:t>In overleg met 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>
                <a:latin typeface="Calibri"/>
                <a:ea typeface="Calibri"/>
                <a:cs typeface="Calibri"/>
                <a:sym typeface="Calibri"/>
              </a:rPr>
              <a:t>de markt</a:t>
            </a:r>
            <a:endParaRPr sz="2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9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29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29"/>
          <p:cNvSpPr txBox="1">
            <a:spLocks noGrp="1"/>
          </p:cNvSpPr>
          <p:nvPr>
            <p:ph type="ctrTitle"/>
          </p:nvPr>
        </p:nvSpPr>
        <p:spPr>
          <a:xfrm>
            <a:off x="311700" y="1740275"/>
            <a:ext cx="3763200" cy="2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921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dirty="0">
                <a:latin typeface="Calibri"/>
                <a:ea typeface="Calibri"/>
                <a:cs typeface="Calibri"/>
                <a:sym typeface="Calibri"/>
              </a:rPr>
              <a:t>Ondernemers (-verenigingen);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dirty="0">
                <a:latin typeface="Calibri"/>
                <a:ea typeface="Calibri"/>
                <a:cs typeface="Calibri"/>
                <a:sym typeface="Calibri"/>
              </a:rPr>
              <a:t>Vastgoedeigenaren;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dirty="0">
                <a:latin typeface="Calibri"/>
                <a:ea typeface="Calibri"/>
                <a:cs typeface="Calibri"/>
                <a:sym typeface="Calibri"/>
              </a:rPr>
              <a:t>Makelaars;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dirty="0">
                <a:latin typeface="Calibri"/>
                <a:ea typeface="Calibri"/>
                <a:cs typeface="Calibri"/>
                <a:sym typeface="Calibri"/>
              </a:rPr>
              <a:t>Projectontwikkelaars;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dirty="0">
                <a:latin typeface="Calibri"/>
                <a:ea typeface="Calibri"/>
                <a:cs typeface="Calibri"/>
                <a:sym typeface="Calibri"/>
              </a:rPr>
              <a:t>Beleggers.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2102" y="292255"/>
            <a:ext cx="2240198" cy="205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3900" y="2437372"/>
            <a:ext cx="2173950" cy="208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9" descr="Bekijk foto 1 van Wageningselaan 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2102" y="2437367"/>
            <a:ext cx="2240197" cy="208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3900" y="292255"/>
            <a:ext cx="2173940" cy="20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30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5" name="Google Shape;325;p30"/>
          <p:cNvPicPr preferRelativeResize="0"/>
          <p:nvPr/>
        </p:nvPicPr>
        <p:blipFill rotWithShape="1">
          <a:blip r:embed="rId3">
            <a:alphaModFix/>
          </a:blip>
          <a:srcRect t="10479" b="5075"/>
          <a:stretch/>
        </p:blipFill>
        <p:spPr>
          <a:xfrm>
            <a:off x="0" y="10872"/>
            <a:ext cx="9144000" cy="434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9;p38">
            <a:extLst>
              <a:ext uri="{FF2B5EF4-FFF2-40B4-BE49-F238E27FC236}">
                <a16:creationId xmlns:a16="http://schemas.microsoft.com/office/drawing/2014/main" id="{5F591505-CCDC-2C87-7BD7-4E4D2B0097D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2133" y="4401509"/>
            <a:ext cx="5181575" cy="553968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Onderzoek via digitale Kaart</a:t>
            </a:r>
            <a:endParaRPr sz="24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3F3A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ctrTitle"/>
          </p:nvPr>
        </p:nvSpPr>
        <p:spPr>
          <a:xfrm>
            <a:off x="311700" y="2156094"/>
            <a:ext cx="85206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Voorbeeldprojecten OMU</a:t>
            </a:r>
            <a:endParaRPr sz="4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247;p27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8" name="Google Shape;248;p27"/>
          <p:cNvPicPr preferRelativeResize="0"/>
          <p:nvPr/>
        </p:nvPicPr>
        <p:blipFill rotWithShape="1">
          <a:blip r:embed="rId3">
            <a:alphaModFix/>
          </a:blip>
          <a:srcRect t="129" b="139"/>
          <a:stretch/>
        </p:blipFill>
        <p:spPr>
          <a:xfrm>
            <a:off x="4162003" y="4104012"/>
            <a:ext cx="819999" cy="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38660d96380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38660d96380_0_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660d96380_0_49"/>
          <p:cNvSpPr/>
          <p:nvPr/>
        </p:nvSpPr>
        <p:spPr>
          <a:xfrm>
            <a:off x="2050876" y="1153850"/>
            <a:ext cx="5076300" cy="12447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8660d96380_0_49"/>
          <p:cNvSpPr txBox="1"/>
          <p:nvPr/>
        </p:nvSpPr>
        <p:spPr>
          <a:xfrm>
            <a:off x="1688950" y="1455576"/>
            <a:ext cx="52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nl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Transformatiefonds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38660d96380_0_49"/>
          <p:cNvSpPr/>
          <p:nvPr/>
        </p:nvSpPr>
        <p:spPr>
          <a:xfrm>
            <a:off x="2050876" y="2744950"/>
            <a:ext cx="5076300" cy="1244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8660d96380_0_49"/>
          <p:cNvSpPr txBox="1"/>
          <p:nvPr/>
        </p:nvSpPr>
        <p:spPr>
          <a:xfrm>
            <a:off x="2489924" y="3046676"/>
            <a:ext cx="52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Herstructureringsfonds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72;p14">
            <a:extLst>
              <a:ext uri="{FF2B5EF4-FFF2-40B4-BE49-F238E27FC236}">
                <a16:creationId xmlns:a16="http://schemas.microsoft.com/office/drawing/2014/main" id="{F2E82638-893C-33D0-B17B-26ACCCE848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492" y="4770570"/>
            <a:ext cx="820000" cy="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shuis, hemel, grond, wolk&#10;&#10;Door AI gegenereerde inhoud is mogelijk onjuist.">
            <a:extLst>
              <a:ext uri="{FF2B5EF4-FFF2-40B4-BE49-F238E27FC236}">
                <a16:creationId xmlns:a16="http://schemas.microsoft.com/office/drawing/2014/main" id="{F3871052-AD4C-96A6-1E43-EC9AEB9B9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57400" cy="4237265"/>
          </a:xfrm>
          <a:prstGeom prst="rect">
            <a:avLst/>
          </a:prstGeom>
        </p:spPr>
      </p:pic>
      <p:sp>
        <p:nvSpPr>
          <p:cNvPr id="177" name="Google Shape;177;g38660d96380_0_148"/>
          <p:cNvSpPr/>
          <p:nvPr/>
        </p:nvSpPr>
        <p:spPr>
          <a:xfrm>
            <a:off x="7957400" y="0"/>
            <a:ext cx="1186500" cy="29043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8660d96380_0_148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g38660d96380_0_148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g38660d96380_0_148"/>
          <p:cNvSpPr txBox="1"/>
          <p:nvPr/>
        </p:nvSpPr>
        <p:spPr>
          <a:xfrm>
            <a:off x="0" y="4004815"/>
            <a:ext cx="5974800" cy="5235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nl" sz="21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nl" sz="21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Project:</a:t>
            </a:r>
            <a:r>
              <a:rPr lang="nl" sz="21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1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Sterrenbergweg (Soesterberg)</a:t>
            </a:r>
            <a:endParaRPr sz="21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8660d96380_0_148"/>
          <p:cNvSpPr txBox="1"/>
          <p:nvPr/>
        </p:nvSpPr>
        <p:spPr>
          <a:xfrm>
            <a:off x="464100" y="4664540"/>
            <a:ext cx="6573514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Start bouw 2025</a:t>
            </a:r>
            <a:endParaRPr sz="1400" b="0" i="1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38660d96380_0_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8660d96380_0_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5725" y="1151238"/>
            <a:ext cx="325755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buitenshuis, hemel, gebouw, plant&#10;&#10;Door AI gegenereerde inhoud is mogelijk onjuist.">
            <a:extLst>
              <a:ext uri="{FF2B5EF4-FFF2-40B4-BE49-F238E27FC236}">
                <a16:creationId xmlns:a16="http://schemas.microsoft.com/office/drawing/2014/main" id="{37A6C5DB-B783-47BF-420E-7650CC07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78" y="231150"/>
            <a:ext cx="2400300" cy="13501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4634475" y="2147625"/>
            <a:ext cx="1642500" cy="16551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401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 dirty="0">
                <a:latin typeface="Calibri"/>
                <a:ea typeface="Calibri"/>
                <a:cs typeface="Calibri"/>
                <a:sym typeface="Calibri"/>
              </a:rPr>
              <a:t>Over OMU</a:t>
            </a:r>
            <a:endParaRPr sz="3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" name="Google Shape;67;p14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311700" y="1116875"/>
            <a:ext cx="4820650" cy="354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5246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anose="05000000000000000000" pitchFamily="2" charset="2"/>
              <a:buChar char="§"/>
            </a:pPr>
            <a:r>
              <a:rPr lang="nl" sz="1600" dirty="0">
                <a:latin typeface="Calibri"/>
                <a:ea typeface="Calibri"/>
                <a:cs typeface="Calibri"/>
                <a:sym typeface="Calibri"/>
              </a:rPr>
              <a:t>Zelfstandige uitvoeringsorganisatie, opgericht in 2011, met provincie als enig aandeelhouder.</a:t>
            </a:r>
            <a:br>
              <a:rPr lang="nl" sz="1600" dirty="0"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72396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anose="05000000000000000000" pitchFamily="2" charset="2"/>
              <a:buChar char="§"/>
            </a:pPr>
            <a:r>
              <a:rPr lang="nl" sz="1600" dirty="0">
                <a:latin typeface="Calibri"/>
                <a:ea typeface="Calibri"/>
                <a:cs typeface="Calibri"/>
                <a:sym typeface="Calibri"/>
              </a:rPr>
              <a:t>Doelstellingen:</a:t>
            </a:r>
            <a:br>
              <a:rPr lang="nl" sz="1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nl" sz="1600" i="1" dirty="0">
                <a:latin typeface="Calibri"/>
                <a:ea typeface="Calibri"/>
                <a:cs typeface="Calibri"/>
                <a:sym typeface="Calibri"/>
              </a:rPr>
              <a:t>-	</a:t>
            </a:r>
            <a:r>
              <a:rPr lang="nl" sz="1600" i="1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Intensiever en duurzamer omgaan met </a:t>
            </a:r>
            <a:br>
              <a:rPr lang="nl" sz="1600" i="1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600" i="1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	bestaande werklocaties;</a:t>
            </a:r>
            <a:br>
              <a:rPr lang="nl" sz="1600" i="1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600" i="1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- 	Verbeteren vestigingsklimaat in de </a:t>
            </a:r>
            <a:br>
              <a:rPr lang="nl" sz="1600" i="1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600" i="1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	provincie Utrecht.</a:t>
            </a:r>
            <a:br>
              <a:rPr lang="nl" sz="1600" i="1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nl-NL" sz="1600" i="1" dirty="0">
              <a:solidFill>
                <a:srgbClr val="2A2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indent="-285750" algn="l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ts val="1700"/>
              <a:buFont typeface="Wingdings" panose="05000000000000000000" pitchFamily="2" charset="2"/>
              <a:buChar char="§"/>
            </a:pPr>
            <a:r>
              <a:rPr lang="nl-NL" sz="1600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Middelen: twee (deels) </a:t>
            </a:r>
            <a:r>
              <a:rPr lang="nl-NL" sz="1600" dirty="0" err="1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nl-NL" sz="1600" dirty="0" err="1">
                <a:latin typeface="Calibri"/>
                <a:ea typeface="Calibri"/>
                <a:cs typeface="Calibri"/>
                <a:sym typeface="Calibri"/>
              </a:rPr>
              <a:t>evolverende</a:t>
            </a:r>
            <a:r>
              <a:rPr lang="nl-NL" sz="1600" dirty="0">
                <a:latin typeface="Calibri"/>
                <a:ea typeface="Calibri"/>
                <a:cs typeface="Calibri"/>
                <a:sym typeface="Calibri"/>
              </a:rPr>
              <a:t> investeringsfondsen:</a:t>
            </a:r>
            <a:br>
              <a:rPr lang="nl-NL" sz="1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1600" dirty="0">
                <a:latin typeface="Calibri"/>
                <a:ea typeface="Calibri"/>
                <a:cs typeface="Calibri"/>
                <a:sym typeface="Calibri"/>
              </a:rPr>
              <a:t>- 	</a:t>
            </a:r>
            <a:r>
              <a:rPr lang="nl-NL" sz="1600" i="1" dirty="0">
                <a:latin typeface="Calibri"/>
                <a:ea typeface="Calibri"/>
                <a:cs typeface="Calibri"/>
                <a:sym typeface="Calibri"/>
              </a:rPr>
              <a:t>Transformatiefonds (EUR 15 mln.);</a:t>
            </a:r>
            <a:br>
              <a:rPr lang="nl-NL" sz="1600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1600" i="1" dirty="0">
                <a:latin typeface="Calibri"/>
                <a:ea typeface="Calibri"/>
                <a:cs typeface="Calibri"/>
                <a:sym typeface="Calibri"/>
              </a:rPr>
              <a:t>- 	Herstructureringsfonds (EUR 60 mln.).</a:t>
            </a:r>
            <a:br>
              <a:rPr lang="nl-NL" sz="1600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1600" i="1" dirty="0">
                <a:latin typeface="Calibri"/>
                <a:ea typeface="Calibri"/>
                <a:cs typeface="Calibri"/>
                <a:sym typeface="Calibri"/>
              </a:rPr>
              <a:t>Totaal EUR 75 mln.</a:t>
            </a:r>
          </a:p>
        </p:txBody>
      </p:sp>
      <p:sp>
        <p:nvSpPr>
          <p:cNvPr id="69" name="Google Shape;69;p14"/>
          <p:cNvSpPr/>
          <p:nvPr/>
        </p:nvSpPr>
        <p:spPr>
          <a:xfrm>
            <a:off x="7499325" y="0"/>
            <a:ext cx="1642500" cy="16551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AE6A9E72-7A7F-2547-C3CF-8CDFF30436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5177"/>
          <a:stretch/>
        </p:blipFill>
        <p:spPr>
          <a:xfrm>
            <a:off x="4906358" y="212719"/>
            <a:ext cx="4114800" cy="33714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7;p57">
            <a:extLst>
              <a:ext uri="{FF2B5EF4-FFF2-40B4-BE49-F238E27FC236}">
                <a16:creationId xmlns:a16="http://schemas.microsoft.com/office/drawing/2014/main" id="{F55581A4-06CE-DE74-268E-2BDF47616864}"/>
              </a:ext>
            </a:extLst>
          </p:cNvPr>
          <p:cNvSpPr txBox="1"/>
          <p:nvPr/>
        </p:nvSpPr>
        <p:spPr>
          <a:xfrm>
            <a:off x="311700" y="4652850"/>
            <a:ext cx="3946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Plaats maken voor de nieuwe economie</a:t>
            </a:r>
            <a:endParaRPr i="1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;g38660d96380_0_148">
            <a:extLst>
              <a:ext uri="{FF2B5EF4-FFF2-40B4-BE49-F238E27FC236}">
                <a16:creationId xmlns:a16="http://schemas.microsoft.com/office/drawing/2014/main" id="{62926C54-7EA2-DB49-48EB-330F9FDB110E}"/>
              </a:ext>
            </a:extLst>
          </p:cNvPr>
          <p:cNvSpPr/>
          <p:nvPr/>
        </p:nvSpPr>
        <p:spPr>
          <a:xfrm>
            <a:off x="0" y="-1"/>
            <a:ext cx="9143900" cy="3788575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8660d96380_0_69"/>
          <p:cNvSpPr/>
          <p:nvPr/>
        </p:nvSpPr>
        <p:spPr>
          <a:xfrm>
            <a:off x="0" y="3796739"/>
            <a:ext cx="9151800" cy="135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38660d96380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nl">
                <a:solidFill>
                  <a:schemeClr val="lt1"/>
                </a:solidFill>
              </a:rPr>
              <a:t>20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g38660d96380_0_69"/>
          <p:cNvSpPr txBox="1"/>
          <p:nvPr/>
        </p:nvSpPr>
        <p:spPr>
          <a:xfrm>
            <a:off x="624600" y="363575"/>
            <a:ext cx="78948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>
                <a:latin typeface="Calibri"/>
                <a:ea typeface="Calibri"/>
                <a:cs typeface="Calibri"/>
                <a:sym typeface="Calibri"/>
              </a:rPr>
              <a:t>De Molen - Pelmolen (Houten)</a:t>
            </a:r>
            <a:endParaRPr sz="3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38660d96380_0_69"/>
          <p:cNvPicPr preferRelativeResize="0"/>
          <p:nvPr/>
        </p:nvPicPr>
        <p:blipFill rotWithShape="1">
          <a:blip r:embed="rId3">
            <a:alphaModFix/>
          </a:blip>
          <a:srcRect t="9661" b="23756"/>
          <a:stretch/>
        </p:blipFill>
        <p:spPr>
          <a:xfrm>
            <a:off x="1495838" y="2904807"/>
            <a:ext cx="3066647" cy="150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8660d96380_0_69"/>
          <p:cNvPicPr preferRelativeResize="0"/>
          <p:nvPr/>
        </p:nvPicPr>
        <p:blipFill rotWithShape="1">
          <a:blip r:embed="rId4">
            <a:alphaModFix/>
          </a:blip>
          <a:srcRect t="18840" b="12496"/>
          <a:stretch/>
        </p:blipFill>
        <p:spPr>
          <a:xfrm>
            <a:off x="1495838" y="1302350"/>
            <a:ext cx="3066648" cy="154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8660d96380_0_69"/>
          <p:cNvPicPr preferRelativeResize="0"/>
          <p:nvPr/>
        </p:nvPicPr>
        <p:blipFill rotWithShape="1">
          <a:blip r:embed="rId5">
            <a:alphaModFix/>
          </a:blip>
          <a:srcRect l="2225" t="5213" r="1454"/>
          <a:stretch/>
        </p:blipFill>
        <p:spPr>
          <a:xfrm>
            <a:off x="4618997" y="1302350"/>
            <a:ext cx="3044854" cy="31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8660d96380_0_69"/>
          <p:cNvSpPr txBox="1"/>
          <p:nvPr/>
        </p:nvSpPr>
        <p:spPr>
          <a:xfrm>
            <a:off x="0" y="4139725"/>
            <a:ext cx="3471900" cy="5235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nl" sz="21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De Molenzoom (Houten)</a:t>
            </a:r>
            <a:endParaRPr sz="2400" b="1" i="1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1;g38660d96380_0_148">
            <a:extLst>
              <a:ext uri="{FF2B5EF4-FFF2-40B4-BE49-F238E27FC236}">
                <a16:creationId xmlns:a16="http://schemas.microsoft.com/office/drawing/2014/main" id="{3FA86FE7-8350-64D8-9E03-FFC0B617C549}"/>
              </a:ext>
            </a:extLst>
          </p:cNvPr>
          <p:cNvSpPr txBox="1"/>
          <p:nvPr/>
        </p:nvSpPr>
        <p:spPr>
          <a:xfrm>
            <a:off x="464100" y="4664540"/>
            <a:ext cx="6573514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Financiering transformaties</a:t>
            </a:r>
            <a:endParaRPr sz="1400" b="0" i="1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72;p14">
            <a:extLst>
              <a:ext uri="{FF2B5EF4-FFF2-40B4-BE49-F238E27FC236}">
                <a16:creationId xmlns:a16="http://schemas.microsoft.com/office/drawing/2014/main" id="{DA8B11FF-822B-0E4B-24D7-B85756FA747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38660d96380_0_474" title="20251119_A7S33852.00_00_02_03.Still015.png"/>
          <p:cNvPicPr preferRelativeResize="0"/>
          <p:nvPr/>
        </p:nvPicPr>
        <p:blipFill rotWithShape="1">
          <a:blip r:embed="rId3">
            <a:alphaModFix/>
          </a:blip>
          <a:srcRect t="5237" b="5237"/>
          <a:stretch/>
        </p:blipFill>
        <p:spPr>
          <a:xfrm>
            <a:off x="0" y="-14500"/>
            <a:ext cx="8563174" cy="431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38660d96380_0_474"/>
          <p:cNvSpPr/>
          <p:nvPr/>
        </p:nvSpPr>
        <p:spPr>
          <a:xfrm>
            <a:off x="7957400" y="0"/>
            <a:ext cx="1186500" cy="29043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8660d96380_0_474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g38660d96380_0_474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g38660d96380_0_474"/>
          <p:cNvSpPr txBox="1"/>
          <p:nvPr/>
        </p:nvSpPr>
        <p:spPr>
          <a:xfrm>
            <a:off x="0" y="4004815"/>
            <a:ext cx="5974800" cy="5235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nl" sz="21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nl" sz="2100" b="0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Project:</a:t>
            </a:r>
            <a:r>
              <a:rPr lang="nl" sz="21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1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Hoge Rijndijk (Woerden)</a:t>
            </a:r>
            <a:endParaRPr sz="2100" b="1" i="1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1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38660d96380_0_4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8660d96380_0_474"/>
          <p:cNvPicPr preferRelativeResize="0"/>
          <p:nvPr/>
        </p:nvPicPr>
        <p:blipFill rotWithShape="1">
          <a:blip r:embed="rId5">
            <a:alphaModFix/>
          </a:blip>
          <a:srcRect l="2183" t="2954" r="2040" b="3236"/>
          <a:stretch/>
        </p:blipFill>
        <p:spPr>
          <a:xfrm>
            <a:off x="5891350" y="1350125"/>
            <a:ext cx="2910225" cy="187647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Google Shape;327;g38660d96380_0_296">
            <a:extLst>
              <a:ext uri="{FF2B5EF4-FFF2-40B4-BE49-F238E27FC236}">
                <a16:creationId xmlns:a16="http://schemas.microsoft.com/office/drawing/2014/main" id="{E5D4DBB7-CA42-1505-B892-F3C929D6E3D1}"/>
              </a:ext>
            </a:extLst>
          </p:cNvPr>
          <p:cNvSpPr txBox="1"/>
          <p:nvPr/>
        </p:nvSpPr>
        <p:spPr>
          <a:xfrm>
            <a:off x="464100" y="4642138"/>
            <a:ext cx="743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Start sloop</a:t>
            </a:r>
            <a:r>
              <a:rPr lang="nl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en sanering 2025</a:t>
            </a:r>
            <a:endParaRPr sz="1400" b="0" i="1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8660d96380_0_256"/>
          <p:cNvSpPr/>
          <p:nvPr/>
        </p:nvSpPr>
        <p:spPr>
          <a:xfrm>
            <a:off x="2044987" y="1139750"/>
            <a:ext cx="5076300" cy="1244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38660d96380_0_256"/>
          <p:cNvSpPr txBox="1"/>
          <p:nvPr/>
        </p:nvSpPr>
        <p:spPr>
          <a:xfrm>
            <a:off x="1683061" y="1441476"/>
            <a:ext cx="52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nl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Transformatiefonds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38660d96380_0_256"/>
          <p:cNvSpPr/>
          <p:nvPr/>
        </p:nvSpPr>
        <p:spPr>
          <a:xfrm>
            <a:off x="2044987" y="2730850"/>
            <a:ext cx="5076300" cy="12447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C3F3A"/>
              </a:solidFill>
            </a:endParaRPr>
          </a:p>
        </p:txBody>
      </p:sp>
      <p:sp>
        <p:nvSpPr>
          <p:cNvPr id="279" name="Google Shape;279;g38660d96380_0_256"/>
          <p:cNvSpPr txBox="1"/>
          <p:nvPr/>
        </p:nvSpPr>
        <p:spPr>
          <a:xfrm>
            <a:off x="2484035" y="3032576"/>
            <a:ext cx="52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Herstructureringsfonds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72;p14">
            <a:extLst>
              <a:ext uri="{FF2B5EF4-FFF2-40B4-BE49-F238E27FC236}">
                <a16:creationId xmlns:a16="http://schemas.microsoft.com/office/drawing/2014/main" id="{1D56A76B-879C-538D-D837-213E1CE8FB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17">
            <a:extLst>
              <a:ext uri="{FF2B5EF4-FFF2-40B4-BE49-F238E27FC236}">
                <a16:creationId xmlns:a16="http://schemas.microsoft.com/office/drawing/2014/main" id="{4DC56F94-5625-91F5-F4B8-BF08564A11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191" y="2063863"/>
            <a:ext cx="2663618" cy="1871214"/>
          </a:xfrm>
          <a:prstGeom prst="rect">
            <a:avLst/>
          </a:prstGeom>
        </p:spPr>
      </p:pic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DD95CD01-A98C-48E1-9D68-27A66BC126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15" y="2057504"/>
            <a:ext cx="2672670" cy="187757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616369-CF90-4783-8470-E4DAEA03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8779-3E17-4A90-891A-023D64BDD381}" type="datetime1">
              <a:rPr lang="nl-NL" smtClean="0"/>
              <a:t>30-3-2026</a:t>
            </a:fld>
            <a:endParaRPr lang="nl-NL"/>
          </a:p>
        </p:txBody>
      </p:sp>
      <p:pic>
        <p:nvPicPr>
          <p:cNvPr id="9" name="Tijdelijke aanduiding voor inhoud 17">
            <a:extLst>
              <a:ext uri="{FF2B5EF4-FFF2-40B4-BE49-F238E27FC236}">
                <a16:creationId xmlns:a16="http://schemas.microsoft.com/office/drawing/2014/main" id="{19F3D417-E24A-92A4-16D9-2061F8ABF6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821" y="2063864"/>
            <a:ext cx="2663618" cy="187121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E93F5DD-D917-1276-36E7-F6955635AB48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300" b="1" dirty="0"/>
              <a:t>Aanpak prioritaire locaties</a:t>
            </a:r>
            <a:endParaRPr lang="en-NL" sz="3300" b="1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73BC51E1-36E7-A322-E456-54DC9CCF6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5275160" cy="3697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 dirty="0"/>
              <a:t>Casus 1: verouderd en onderbenut bedrijfscomplex</a:t>
            </a:r>
          </a:p>
        </p:txBody>
      </p:sp>
      <p:pic>
        <p:nvPicPr>
          <p:cNvPr id="2" name="Tijdelijke aanduiding voor inhoud 12">
            <a:extLst>
              <a:ext uri="{FF2B5EF4-FFF2-40B4-BE49-F238E27FC236}">
                <a16:creationId xmlns:a16="http://schemas.microsoft.com/office/drawing/2014/main" id="{2E1C6161-2019-78D6-E89E-8C946B499E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16" y="2057505"/>
            <a:ext cx="2663618" cy="1871213"/>
          </a:xfrm>
          <a:prstGeom prst="rect">
            <a:avLst/>
          </a:prstGeom>
        </p:spPr>
      </p:pic>
      <p:pic>
        <p:nvPicPr>
          <p:cNvPr id="3" name="Tijdelijke aanduiding voor inhoud 11">
            <a:extLst>
              <a:ext uri="{FF2B5EF4-FFF2-40B4-BE49-F238E27FC236}">
                <a16:creationId xmlns:a16="http://schemas.microsoft.com/office/drawing/2014/main" id="{C99A9982-F4D5-60AF-8F26-7569AE84CC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78" y="2032039"/>
            <a:ext cx="2672672" cy="1877573"/>
          </a:xfrm>
          <a:prstGeom prst="rect">
            <a:avLst/>
          </a:prstGeom>
        </p:spPr>
      </p:pic>
      <p:pic>
        <p:nvPicPr>
          <p:cNvPr id="5" name="Tijdelijke aanduiding voor inhoud 11">
            <a:extLst>
              <a:ext uri="{FF2B5EF4-FFF2-40B4-BE49-F238E27FC236}">
                <a16:creationId xmlns:a16="http://schemas.microsoft.com/office/drawing/2014/main" id="{40F3D5BD-CA31-90CC-A3B0-EB3CB43EBD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8355" y="2032038"/>
            <a:ext cx="2672672" cy="1877574"/>
          </a:xfrm>
          <a:prstGeom prst="rect">
            <a:avLst/>
          </a:prstGeom>
        </p:spPr>
      </p:pic>
      <p:pic>
        <p:nvPicPr>
          <p:cNvPr id="6" name="Tijdelijke aanduiding voor inhoud 11">
            <a:extLst>
              <a:ext uri="{FF2B5EF4-FFF2-40B4-BE49-F238E27FC236}">
                <a16:creationId xmlns:a16="http://schemas.microsoft.com/office/drawing/2014/main" id="{5AFD8872-B6FA-E0D2-7007-45816166792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821" y="2016690"/>
            <a:ext cx="2716367" cy="1908270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DBE8B0BC-1683-B241-99B2-480EE69D8E47}"/>
              </a:ext>
            </a:extLst>
          </p:cNvPr>
          <p:cNvSpPr/>
          <p:nvPr/>
        </p:nvSpPr>
        <p:spPr>
          <a:xfrm>
            <a:off x="8158162" y="470298"/>
            <a:ext cx="205979" cy="2059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/>
              <a:t>1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2FAD67F-0791-8D9F-ECF2-9821BA86570F}"/>
              </a:ext>
            </a:extLst>
          </p:cNvPr>
          <p:cNvSpPr/>
          <p:nvPr/>
        </p:nvSpPr>
        <p:spPr>
          <a:xfrm>
            <a:off x="8423673" y="470298"/>
            <a:ext cx="205978" cy="2059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/>
              <a:t>2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9FD6FBB-9325-2049-9211-6B7B2B9EA778}"/>
              </a:ext>
            </a:extLst>
          </p:cNvPr>
          <p:cNvSpPr/>
          <p:nvPr/>
        </p:nvSpPr>
        <p:spPr>
          <a:xfrm>
            <a:off x="8158162" y="735806"/>
            <a:ext cx="205979" cy="2059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/>
              <a:t>3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CE0E4EB-D057-0E08-6D79-9E65CF418B79}"/>
              </a:ext>
            </a:extLst>
          </p:cNvPr>
          <p:cNvSpPr/>
          <p:nvPr/>
        </p:nvSpPr>
        <p:spPr>
          <a:xfrm>
            <a:off x="8423673" y="735806"/>
            <a:ext cx="205978" cy="2059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/>
              <a:t>4</a:t>
            </a:r>
          </a:p>
        </p:txBody>
      </p:sp>
      <p:pic>
        <p:nvPicPr>
          <p:cNvPr id="7" name="Google Shape;72;p14">
            <a:extLst>
              <a:ext uri="{FF2B5EF4-FFF2-40B4-BE49-F238E27FC236}">
                <a16:creationId xmlns:a16="http://schemas.microsoft.com/office/drawing/2014/main" id="{954BB28C-616D-7964-1ADF-68768E9279D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3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8660d96380_0_437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g38660d96380_0_437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8" name="Google Shape;298;g38660d96380_0_437"/>
          <p:cNvSpPr txBox="1"/>
          <p:nvPr/>
        </p:nvSpPr>
        <p:spPr>
          <a:xfrm>
            <a:off x="0" y="4004815"/>
            <a:ext cx="5974800" cy="5235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nl" sz="21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nl" sz="21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Project:</a:t>
            </a:r>
            <a:r>
              <a:rPr lang="nl" sz="21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1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A-Ware (Woerden)</a:t>
            </a:r>
            <a:endParaRPr sz="21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38660d96380_0_4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8660d96380_0_437"/>
          <p:cNvSpPr txBox="1"/>
          <p:nvPr/>
        </p:nvSpPr>
        <p:spPr>
          <a:xfrm>
            <a:off x="464100" y="4642138"/>
            <a:ext cx="743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Ondertekening verkoop A-Ware-locatie</a:t>
            </a:r>
            <a:endParaRPr sz="1400" b="0" i="1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38660d96380_0_437" title="20250926_A7S32759.00_00_10_11.Still012.png"/>
          <p:cNvPicPr preferRelativeResize="0"/>
          <p:nvPr/>
        </p:nvPicPr>
        <p:blipFill rotWithShape="1">
          <a:blip r:embed="rId4">
            <a:alphaModFix/>
          </a:blip>
          <a:srcRect l="39" r="39"/>
          <a:stretch/>
        </p:blipFill>
        <p:spPr>
          <a:xfrm>
            <a:off x="258632" y="246383"/>
            <a:ext cx="3253468" cy="1784606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3" name="Google Shape;303;g38660d96380_0_4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631" y="2125599"/>
            <a:ext cx="3253467" cy="1784606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Afbeelding 3" descr="Afbeelding met hemel, buitenshuis, gebouw, wolk&#10;&#10;Door AI gegenereerde inhoud is mogelijk onjuist.">
            <a:extLst>
              <a:ext uri="{FF2B5EF4-FFF2-40B4-BE49-F238E27FC236}">
                <a16:creationId xmlns:a16="http://schemas.microsoft.com/office/drawing/2014/main" id="{7BC45BAD-BB1F-7000-29F7-879BE0AD8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512" y="414795"/>
            <a:ext cx="5309754" cy="298628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38660d96380_0_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4050"/>
            <a:ext cx="9144000" cy="43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38660d96380_0_296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g38660d96380_0_296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6" name="Google Shape;326;g38660d96380_0_296"/>
          <p:cNvSpPr txBox="1"/>
          <p:nvPr/>
        </p:nvSpPr>
        <p:spPr>
          <a:xfrm>
            <a:off x="0" y="4004815"/>
            <a:ext cx="5974800" cy="5235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nl" sz="21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nl" sz="21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Project:</a:t>
            </a:r>
            <a:r>
              <a:rPr lang="nl" sz="21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1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Diversey (Utrecht)</a:t>
            </a:r>
            <a:endParaRPr sz="21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38660d96380_0_296"/>
          <p:cNvSpPr txBox="1"/>
          <p:nvPr/>
        </p:nvSpPr>
        <p:spPr>
          <a:xfrm>
            <a:off x="464100" y="4642138"/>
            <a:ext cx="743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Overleg gemeente Utrecht</a:t>
            </a:r>
            <a:endParaRPr sz="1400" b="0" i="1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g38660d96380_0_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38660d96380_0_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3112"/>
            <a:ext cx="914400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38660d96380_0_320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g38660d96380_0_320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1" name="Google Shape;351;g38660d96380_0_320"/>
          <p:cNvSpPr txBox="1"/>
          <p:nvPr/>
        </p:nvSpPr>
        <p:spPr>
          <a:xfrm>
            <a:off x="0" y="4004815"/>
            <a:ext cx="5974800" cy="5235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nl" sz="21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nl" sz="21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Project:</a:t>
            </a:r>
            <a:r>
              <a:rPr lang="nl" sz="21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1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Korver (Mijdrecht) </a:t>
            </a:r>
            <a:endParaRPr sz="21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38660d96380_0_320"/>
          <p:cNvSpPr txBox="1"/>
          <p:nvPr/>
        </p:nvSpPr>
        <p:spPr>
          <a:xfrm>
            <a:off x="464100" y="4642128"/>
            <a:ext cx="3946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Voorbereidingen verkoop aan MNE, overleg Stedin</a:t>
            </a:r>
            <a:endParaRPr sz="1400" b="0" i="1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g38660d96380_0_3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6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56"/>
          <p:cNvSpPr txBox="1"/>
          <p:nvPr/>
        </p:nvSpPr>
        <p:spPr>
          <a:xfrm>
            <a:off x="3512100" y="45819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4" name="Google Shape;634;p56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5" name="Google Shape;635;p56"/>
          <p:cNvSpPr txBox="1"/>
          <p:nvPr/>
        </p:nvSpPr>
        <p:spPr>
          <a:xfrm>
            <a:off x="3051819" y="1115023"/>
            <a:ext cx="18099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www.nvomu.nl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56"/>
          <p:cNvSpPr txBox="1">
            <a:spLocks noGrp="1"/>
          </p:cNvSpPr>
          <p:nvPr>
            <p:ph type="ctrTitle"/>
          </p:nvPr>
        </p:nvSpPr>
        <p:spPr>
          <a:xfrm>
            <a:off x="267450" y="312373"/>
            <a:ext cx="8609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N.V. Ontwikkelingsmaatschappij Utrecht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6"/>
          <p:cNvSpPr txBox="1"/>
          <p:nvPr/>
        </p:nvSpPr>
        <p:spPr>
          <a:xfrm>
            <a:off x="1131276" y="2119408"/>
            <a:ext cx="16668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</a:endParaRPr>
          </a:p>
        </p:txBody>
      </p:sp>
      <p:sp>
        <p:nvSpPr>
          <p:cNvPr id="638" name="Google Shape;638;p56"/>
          <p:cNvSpPr/>
          <p:nvPr/>
        </p:nvSpPr>
        <p:spPr>
          <a:xfrm>
            <a:off x="0" y="3987700"/>
            <a:ext cx="9144000" cy="115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56"/>
          <p:cNvGrpSpPr/>
          <p:nvPr/>
        </p:nvGrpSpPr>
        <p:grpSpPr>
          <a:xfrm>
            <a:off x="4668492" y="1158792"/>
            <a:ext cx="427398" cy="427398"/>
            <a:chOff x="4496450" y="904000"/>
            <a:chExt cx="537000" cy="537000"/>
          </a:xfrm>
        </p:grpSpPr>
        <p:sp>
          <p:nvSpPr>
            <p:cNvPr id="640" name="Google Shape;640;p56"/>
            <p:cNvSpPr/>
            <p:nvPr/>
          </p:nvSpPr>
          <p:spPr>
            <a:xfrm>
              <a:off x="4496450" y="904000"/>
              <a:ext cx="537000" cy="537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1" name="Google Shape;641;p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24435" y="1031985"/>
              <a:ext cx="281030" cy="2810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2" name="Google Shape;642;p56"/>
          <p:cNvSpPr txBox="1"/>
          <p:nvPr/>
        </p:nvSpPr>
        <p:spPr>
          <a:xfrm>
            <a:off x="5134306" y="1122746"/>
            <a:ext cx="41436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info@nvomu.nl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56"/>
          <p:cNvSpPr txBox="1"/>
          <p:nvPr/>
        </p:nvSpPr>
        <p:spPr>
          <a:xfrm>
            <a:off x="1118926" y="2861358"/>
            <a:ext cx="16668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</a:endParaRPr>
          </a:p>
        </p:txBody>
      </p:sp>
      <p:grpSp>
        <p:nvGrpSpPr>
          <p:cNvPr id="644" name="Google Shape;644;p56"/>
          <p:cNvGrpSpPr/>
          <p:nvPr/>
        </p:nvGrpSpPr>
        <p:grpSpPr>
          <a:xfrm>
            <a:off x="2573426" y="1158786"/>
            <a:ext cx="427371" cy="427371"/>
            <a:chOff x="1880625" y="976625"/>
            <a:chExt cx="393600" cy="393600"/>
          </a:xfrm>
        </p:grpSpPr>
        <p:sp>
          <p:nvSpPr>
            <p:cNvPr id="645" name="Google Shape;645;p56"/>
            <p:cNvSpPr/>
            <p:nvPr/>
          </p:nvSpPr>
          <p:spPr>
            <a:xfrm>
              <a:off x="1880625" y="976625"/>
              <a:ext cx="393600" cy="39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6" name="Google Shape;646;p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63363" y="1059363"/>
              <a:ext cx="228069" cy="2280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8" name="Google Shape;64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6"/>
          <p:cNvPicPr preferRelativeResize="0"/>
          <p:nvPr/>
        </p:nvPicPr>
        <p:blipFill rotWithShape="1">
          <a:blip r:embed="rId5">
            <a:alphaModFix/>
          </a:blip>
          <a:srcRect t="10966" b="-2198"/>
          <a:stretch/>
        </p:blipFill>
        <p:spPr>
          <a:xfrm>
            <a:off x="804537" y="1916113"/>
            <a:ext cx="7534926" cy="2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6"/>
          <p:cNvSpPr/>
          <p:nvPr/>
        </p:nvSpPr>
        <p:spPr>
          <a:xfrm>
            <a:off x="3114000" y="4209825"/>
            <a:ext cx="2916000" cy="3936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C3F3A"/>
              </a:solidFill>
            </a:endParaRPr>
          </a:p>
        </p:txBody>
      </p:sp>
      <p:sp>
        <p:nvSpPr>
          <p:cNvPr id="651" name="Google Shape;651;p56"/>
          <p:cNvSpPr txBox="1"/>
          <p:nvPr/>
        </p:nvSpPr>
        <p:spPr>
          <a:xfrm>
            <a:off x="2931900" y="4258953"/>
            <a:ext cx="32802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Plaats maken voor de nieuwe economie</a:t>
            </a:r>
            <a:endParaRPr sz="13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401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>
                <a:latin typeface="Calibri"/>
                <a:ea typeface="Calibri"/>
                <a:cs typeface="Calibri"/>
                <a:sym typeface="Calibri"/>
              </a:rPr>
              <a:t>Wat doet OMU?</a:t>
            </a:r>
            <a:endParaRPr sz="2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11700" y="46528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492125" y="465284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15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5"/>
          <p:cNvSpPr/>
          <p:nvPr/>
        </p:nvSpPr>
        <p:spPr>
          <a:xfrm>
            <a:off x="3760250" y="0"/>
            <a:ext cx="53829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title="3V - V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725" y="1327250"/>
            <a:ext cx="4857252" cy="24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384851" y="1139410"/>
            <a:ext cx="3000000" cy="27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Verbeteren</a:t>
            </a:r>
            <a:b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Herstructureren en schuif ruimte</a:t>
            </a:r>
            <a:b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Veranderen</a:t>
            </a:r>
            <a:b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Transformatie t.b.v. andere functies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2A2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Verplaatsen</a:t>
            </a:r>
            <a:b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juiste bedrijf op de juiste plek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667;p57">
            <a:extLst>
              <a:ext uri="{FF2B5EF4-FFF2-40B4-BE49-F238E27FC236}">
                <a16:creationId xmlns:a16="http://schemas.microsoft.com/office/drawing/2014/main" id="{F251FE1F-AD47-12D8-5C60-981D4FDBB45E}"/>
              </a:ext>
            </a:extLst>
          </p:cNvPr>
          <p:cNvSpPr txBox="1"/>
          <p:nvPr/>
        </p:nvSpPr>
        <p:spPr>
          <a:xfrm>
            <a:off x="311700" y="4652850"/>
            <a:ext cx="3946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Plaats maken voor de nieuwe economie</a:t>
            </a:r>
            <a:endParaRPr i="1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401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>
                <a:latin typeface="Calibri"/>
                <a:ea typeface="Calibri"/>
                <a:cs typeface="Calibri"/>
                <a:sym typeface="Calibri"/>
              </a:rPr>
              <a:t>Hoe werkt OMU?</a:t>
            </a:r>
            <a:endParaRPr sz="2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760250" y="8164"/>
            <a:ext cx="53829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</a:endParaRPr>
          </a:p>
        </p:txBody>
      </p:sp>
      <p:cxnSp>
        <p:nvCxnSpPr>
          <p:cNvPr id="93" name="Google Shape;93;p16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492" y="4770570"/>
            <a:ext cx="820000" cy="1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1950" y="1316150"/>
            <a:ext cx="4857252" cy="24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320876" y="1164610"/>
            <a:ext cx="3000000" cy="27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Investeerder</a:t>
            </a:r>
            <a:b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Strategische aankopen, rotte plekken</a:t>
            </a:r>
            <a:b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Financier</a:t>
            </a:r>
            <a:b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Risicovolle voorfase van projecten</a:t>
            </a:r>
            <a:b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dirty="0">
              <a:solidFill>
                <a:srgbClr val="2A2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Intermediair</a:t>
            </a:r>
            <a:b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Initiëren, ondersteunen, bemiddelen</a:t>
            </a:r>
            <a:endParaRPr dirty="0"/>
          </a:p>
        </p:txBody>
      </p:sp>
      <p:sp>
        <p:nvSpPr>
          <p:cNvPr id="3" name="Google Shape;667;p57">
            <a:extLst>
              <a:ext uri="{FF2B5EF4-FFF2-40B4-BE49-F238E27FC236}">
                <a16:creationId xmlns:a16="http://schemas.microsoft.com/office/drawing/2014/main" id="{53661947-9208-89D3-AB7C-34BB81D9CDE1}"/>
              </a:ext>
            </a:extLst>
          </p:cNvPr>
          <p:cNvSpPr txBox="1"/>
          <p:nvPr/>
        </p:nvSpPr>
        <p:spPr>
          <a:xfrm>
            <a:off x="311700" y="4652850"/>
            <a:ext cx="3946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Plaats maken voor de nieuwe economie</a:t>
            </a:r>
            <a:endParaRPr i="1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401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400" b="1">
                <a:latin typeface="Calibri"/>
                <a:ea typeface="Calibri"/>
                <a:cs typeface="Calibri"/>
                <a:sym typeface="Calibri"/>
              </a:rPr>
              <a:t>Positie OMU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>
            <a:off x="311700" y="1193075"/>
            <a:ext cx="40122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Alleen de lastige opgaven: waar de markt faalt.</a:t>
            </a:r>
            <a:br>
              <a:rPr lang="nl" sz="1700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700" dirty="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Niet tegen maar tussen partijen</a:t>
            </a:r>
            <a:br>
              <a:rPr lang="nl" sz="1700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500" dirty="0">
              <a:solidFill>
                <a:srgbClr val="2A2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Marktconform; geen subsidies.</a:t>
            </a:r>
            <a:br>
              <a:rPr lang="nl" sz="1700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700" dirty="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Wingdings" pitchFamily="2" charset="2"/>
              <a:buChar char="§"/>
            </a:pPr>
            <a:r>
              <a:rPr lang="nl" sz="1700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Financieel én maatschappelijk rendement: revolverende fondsen in stand houden.</a:t>
            </a:r>
            <a:br>
              <a:rPr lang="nl" sz="1700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500" dirty="0">
              <a:solidFill>
                <a:srgbClr val="2A2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nl" sz="1700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7" title="Middel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500" y="713750"/>
            <a:ext cx="3608156" cy="35411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67;p57">
            <a:extLst>
              <a:ext uri="{FF2B5EF4-FFF2-40B4-BE49-F238E27FC236}">
                <a16:creationId xmlns:a16="http://schemas.microsoft.com/office/drawing/2014/main" id="{E4CE2B1C-D192-E68B-79E0-CD2D2ADC593C}"/>
              </a:ext>
            </a:extLst>
          </p:cNvPr>
          <p:cNvSpPr txBox="1"/>
          <p:nvPr/>
        </p:nvSpPr>
        <p:spPr>
          <a:xfrm>
            <a:off x="311700" y="4652850"/>
            <a:ext cx="3946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Plaats maken voor de nieuwe economie</a:t>
            </a:r>
            <a:endParaRPr i="1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5;p16">
            <a:extLst>
              <a:ext uri="{FF2B5EF4-FFF2-40B4-BE49-F238E27FC236}">
                <a16:creationId xmlns:a16="http://schemas.microsoft.com/office/drawing/2014/main" id="{32E679CE-D130-B511-F51D-B39DE791601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3F3A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ctrTitle"/>
          </p:nvPr>
        </p:nvSpPr>
        <p:spPr>
          <a:xfrm>
            <a:off x="2321700" y="1610200"/>
            <a:ext cx="450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Problematiek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18"/>
          <p:cNvSpPr txBox="1">
            <a:spLocks noGrp="1"/>
          </p:cNvSpPr>
          <p:nvPr>
            <p:ph type="ctrTitle"/>
          </p:nvPr>
        </p:nvSpPr>
        <p:spPr>
          <a:xfrm>
            <a:off x="1417125" y="2361403"/>
            <a:ext cx="6133800" cy="24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Waarom komt herstructurering door ‘de markt’ onvoldoende van de grond?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t="129" b="139"/>
          <a:stretch/>
        </p:blipFill>
        <p:spPr>
          <a:xfrm>
            <a:off x="4074028" y="4113537"/>
            <a:ext cx="819999" cy="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/>
          <p:nvPr/>
        </p:nvSpPr>
        <p:spPr>
          <a:xfrm>
            <a:off x="0" y="3045775"/>
            <a:ext cx="9151800" cy="20976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3">
            <a:alphaModFix/>
          </a:blip>
          <a:srcRect t="129" b="139"/>
          <a:stretch/>
        </p:blipFill>
        <p:spPr>
          <a:xfrm>
            <a:off x="7837503" y="4756487"/>
            <a:ext cx="819999" cy="1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401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>
                <a:latin typeface="Calibri"/>
                <a:ea typeface="Calibri"/>
                <a:cs typeface="Calibri"/>
                <a:sym typeface="Calibri"/>
              </a:rPr>
              <a:t>De werkelijkheid</a:t>
            </a:r>
            <a:endParaRPr sz="2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25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" name="Google Shape;222;p25"/>
          <p:cNvSpPr txBox="1">
            <a:spLocks noGrp="1"/>
          </p:cNvSpPr>
          <p:nvPr>
            <p:ph type="ctrTitle"/>
          </p:nvPr>
        </p:nvSpPr>
        <p:spPr>
          <a:xfrm>
            <a:off x="311700" y="1040675"/>
            <a:ext cx="852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Bedrijventerreinen zitten ‘op slot’, maar zeker 100 hectare is verouderd, onderbenut en/of oneigenlijk gebruikt.</a:t>
            </a:r>
            <a:endParaRPr sz="16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624" y="1771750"/>
            <a:ext cx="2759892" cy="275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0540" y="1771750"/>
            <a:ext cx="2759892" cy="275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9577" y="1772415"/>
            <a:ext cx="2761647" cy="275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/>
          <p:nvPr/>
        </p:nvSpPr>
        <p:spPr>
          <a:xfrm>
            <a:off x="0" y="3045775"/>
            <a:ext cx="9151800" cy="2097600"/>
          </a:xfrm>
          <a:prstGeom prst="rect">
            <a:avLst/>
          </a:prstGeom>
          <a:solidFill>
            <a:srgbClr val="EC3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401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>
                <a:latin typeface="Calibri"/>
                <a:ea typeface="Calibri"/>
                <a:cs typeface="Calibri"/>
                <a:sym typeface="Calibri"/>
              </a:rPr>
              <a:t>De werkelijkheid</a:t>
            </a:r>
            <a:endParaRPr sz="3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3512100" y="4658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p26"/>
          <p:cNvCxnSpPr/>
          <p:nvPr/>
        </p:nvCxnSpPr>
        <p:spPr>
          <a:xfrm>
            <a:off x="384850" y="4483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26"/>
          <p:cNvSpPr txBox="1">
            <a:spLocks noGrp="1"/>
          </p:cNvSpPr>
          <p:nvPr>
            <p:ph type="ctrTitle"/>
          </p:nvPr>
        </p:nvSpPr>
        <p:spPr>
          <a:xfrm>
            <a:off x="311700" y="1040675"/>
            <a:ext cx="852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‘De markt’ doet alleen aan haalbare businesscases: transformatie, extreme schaalvergroting en/of -verkleining.</a:t>
            </a:r>
            <a:endParaRPr sz="16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725" y="1760680"/>
            <a:ext cx="2722781" cy="272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2259" y="1760686"/>
            <a:ext cx="2722781" cy="272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7789" y="1760675"/>
            <a:ext cx="2724513" cy="272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 rotWithShape="1">
          <a:blip r:embed="rId6">
            <a:alphaModFix/>
          </a:blip>
          <a:srcRect t="129" b="139"/>
          <a:stretch/>
        </p:blipFill>
        <p:spPr>
          <a:xfrm>
            <a:off x="7837503" y="4756487"/>
            <a:ext cx="819999" cy="1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2D1DC4-88AD-528E-FAAB-00D462B0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8779-3E17-4A90-891A-023D64BDD381}" type="datetime1">
              <a:rPr lang="nl-NL" smtClean="0"/>
              <a:t>30-3-2026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98A6BB-DA52-66A5-54B8-67EDF379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36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81F796-2365-936F-2EC2-496D182798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33" y="1268015"/>
            <a:ext cx="2485598" cy="2484018"/>
          </a:xfrm>
          <a:prstGeom prst="ellipse">
            <a:avLst/>
          </a:prstGeom>
          <a:ln w="1524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1C497EF-6AFA-51EF-3316-1996C80F4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063" y="1268016"/>
            <a:ext cx="2485598" cy="2485598"/>
          </a:xfrm>
          <a:prstGeom prst="ellipse">
            <a:avLst/>
          </a:prstGeom>
          <a:ln w="1524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62FCEC8F-A9A1-33AD-CAB4-1BF3DF043672}"/>
              </a:ext>
            </a:extLst>
          </p:cNvPr>
          <p:cNvCxnSpPr>
            <a:cxnSpLocks/>
            <a:stCxn id="11" idx="6"/>
            <a:endCxn id="10" idx="2"/>
          </p:cNvCxnSpPr>
          <p:nvPr/>
        </p:nvCxnSpPr>
        <p:spPr>
          <a:xfrm>
            <a:off x="3002331" y="2510024"/>
            <a:ext cx="3038732" cy="791"/>
          </a:xfrm>
          <a:prstGeom prst="line">
            <a:avLst/>
          </a:prstGeom>
          <a:ln w="254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B6041F56-6B42-152A-8EF4-1C147769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Voor wie?</a:t>
            </a:r>
            <a:endParaRPr lang="en-NL" b="1" dirty="0">
              <a:solidFill>
                <a:schemeClr val="bg1"/>
              </a:solidFill>
            </a:endParaRPr>
          </a:p>
        </p:txBody>
      </p:sp>
      <p:sp>
        <p:nvSpPr>
          <p:cNvPr id="14" name="Explosie: 8 punten 13">
            <a:extLst>
              <a:ext uri="{FF2B5EF4-FFF2-40B4-BE49-F238E27FC236}">
                <a16:creationId xmlns:a16="http://schemas.microsoft.com/office/drawing/2014/main" id="{3B9EAAC5-36E2-3E38-C8E8-44B037088113}"/>
              </a:ext>
            </a:extLst>
          </p:cNvPr>
          <p:cNvSpPr/>
          <p:nvPr/>
        </p:nvSpPr>
        <p:spPr>
          <a:xfrm rot="1074602">
            <a:off x="3373178" y="1589548"/>
            <a:ext cx="2086276" cy="2086276"/>
          </a:xfrm>
          <a:prstGeom prst="irregularSeal1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b="1" dirty="0">
                <a:solidFill>
                  <a:srgbClr val="FF0000"/>
                </a:solidFill>
              </a:rPr>
              <a:t>OMU</a:t>
            </a:r>
            <a:endParaRPr lang="en-NL" sz="3000" b="1" dirty="0">
              <a:solidFill>
                <a:srgbClr val="FF0000"/>
              </a:solidFill>
            </a:endParaRPr>
          </a:p>
        </p:txBody>
      </p:sp>
      <p:sp>
        <p:nvSpPr>
          <p:cNvPr id="12" name="Google Shape;667;p57">
            <a:extLst>
              <a:ext uri="{FF2B5EF4-FFF2-40B4-BE49-F238E27FC236}">
                <a16:creationId xmlns:a16="http://schemas.microsoft.com/office/drawing/2014/main" id="{4FF2383C-97CD-CB50-B6FA-C92257EE0366}"/>
              </a:ext>
            </a:extLst>
          </p:cNvPr>
          <p:cNvSpPr txBox="1"/>
          <p:nvPr/>
        </p:nvSpPr>
        <p:spPr>
          <a:xfrm>
            <a:off x="311700" y="4652850"/>
            <a:ext cx="3946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Plaats maken voor de nieuwe economie</a:t>
            </a:r>
            <a:endParaRPr i="1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95;p16">
            <a:extLst>
              <a:ext uri="{FF2B5EF4-FFF2-40B4-BE49-F238E27FC236}">
                <a16:creationId xmlns:a16="http://schemas.microsoft.com/office/drawing/2014/main" id="{75D1534F-7472-FBD5-5C69-305AAD8B354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7492" y="4762406"/>
            <a:ext cx="820000" cy="16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4e3d48-e15c-4c32-8a7e-a0a6cbeb96bd">
      <Terms xmlns="http://schemas.microsoft.com/office/infopath/2007/PartnerControls"/>
    </lcf76f155ced4ddcb4097134ff3c332f>
    <TaxCatchAll xmlns="8199d74c-c384-4373-8a8c-e699a8ce39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3DAAD7600244496CB3272216A37A0" ma:contentTypeVersion="19" ma:contentTypeDescription="Een nieuw document maken." ma:contentTypeScope="" ma:versionID="00dcf9545ccf848db5f9736a2f7bce91">
  <xsd:schema xmlns:xsd="http://www.w3.org/2001/XMLSchema" xmlns:xs="http://www.w3.org/2001/XMLSchema" xmlns:p="http://schemas.microsoft.com/office/2006/metadata/properties" xmlns:ns2="d14e3d48-e15c-4c32-8a7e-a0a6cbeb96bd" xmlns:ns3="8199d74c-c384-4373-8a8c-e699a8ce3913" targetNamespace="http://schemas.microsoft.com/office/2006/metadata/properties" ma:root="true" ma:fieldsID="d775613b577d96314528d12325e60f6a" ns2:_="" ns3:_="">
    <xsd:import namespace="d14e3d48-e15c-4c32-8a7e-a0a6cbeb96bd"/>
    <xsd:import namespace="8199d74c-c384-4373-8a8c-e699a8ce39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e3d48-e15c-4c32-8a7e-a0a6cbeb9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a388c9a-8c9c-4f24-8dc3-4c1e9402a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9d74c-c384-4373-8a8c-e699a8ce39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7c897d-ba37-4002-b60c-e43807d5d954}" ma:internalName="TaxCatchAll" ma:showField="CatchAllData" ma:web="8199d74c-c384-4373-8a8c-e699a8ce39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2BEC9E-4EC0-46E5-B18C-C0841DC84D40}">
  <ds:schemaRefs>
    <ds:schemaRef ds:uri="http://schemas.microsoft.com/office/2006/metadata/properties"/>
    <ds:schemaRef ds:uri="http://schemas.microsoft.com/office/infopath/2007/PartnerControls"/>
    <ds:schemaRef ds:uri="37fe40a6-5aa0-47f4-804a-faff5679c3d8"/>
    <ds:schemaRef ds:uri="acab3459-80a5-4611-b481-2f9aa561d5c7"/>
    <ds:schemaRef ds:uri="d14e3d48-e15c-4c32-8a7e-a0a6cbeb96bd"/>
    <ds:schemaRef ds:uri="8199d74c-c384-4373-8a8c-e699a8ce3913"/>
  </ds:schemaRefs>
</ds:datastoreItem>
</file>

<file path=customXml/itemProps2.xml><?xml version="1.0" encoding="utf-8"?>
<ds:datastoreItem xmlns:ds="http://schemas.openxmlformats.org/officeDocument/2006/customXml" ds:itemID="{C7C7E861-EB73-45C1-82BF-8CF7B7AE40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7288E6-68DB-4B4A-9B88-74BB0F7617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e3d48-e15c-4c32-8a7e-a0a6cbeb96bd"/>
    <ds:schemaRef ds:uri="8199d74c-c384-4373-8a8c-e699a8ce39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627</Words>
  <Application>Microsoft Office PowerPoint</Application>
  <PresentationFormat>Diavoorstelling (16:9)</PresentationFormat>
  <Paragraphs>129</Paragraphs>
  <Slides>27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Noto Sans Symbols</vt:lpstr>
      <vt:lpstr>Wingdings</vt:lpstr>
      <vt:lpstr>Simple Light</vt:lpstr>
      <vt:lpstr>Herstructurering middels een ontwikkelingsmaatschappij Lessons learned van de NV OMU  Presentatie Vlaams-Nederlands Bedrijventerrein congres 26 maart 2026</vt:lpstr>
      <vt:lpstr>Over OMU</vt:lpstr>
      <vt:lpstr>Wat doet OMU?</vt:lpstr>
      <vt:lpstr>Hoe werkt OMU?</vt:lpstr>
      <vt:lpstr>Positie OMU</vt:lpstr>
      <vt:lpstr>Problematiek</vt:lpstr>
      <vt:lpstr>De werkelijkheid</vt:lpstr>
      <vt:lpstr>De werkelijkheid</vt:lpstr>
      <vt:lpstr>Voor wie?</vt:lpstr>
      <vt:lpstr>De opgave</vt:lpstr>
      <vt:lpstr>Accommoderen uitbreidingsbehoefte</vt:lpstr>
      <vt:lpstr>Selectiecriteria</vt:lpstr>
      <vt:lpstr>Gemeenten:</vt:lpstr>
      <vt:lpstr>In overleg met  de markt</vt:lpstr>
      <vt:lpstr>Onderzoek via digitale Kaart</vt:lpstr>
      <vt:lpstr>Voorbeeldprojecten OMU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N.V. Ontwikkelingsmaatschappij Utrecht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Frank Hazeleger</dc:creator>
  <cp:lastModifiedBy>Bas Dijkhuizen</cp:lastModifiedBy>
  <cp:revision>3</cp:revision>
  <dcterms:modified xsi:type="dcterms:W3CDTF">2026-03-30T13:44:25Z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0x0101007713DAAD7600244496CB3272216A37A0</vt:lpwstr>
  </property>
  <property fmtid="{D5CDD505-2E9C-101B-9397-08002B2CF9AE}" pid="3" name="MediaServiceImageTags">
    <vt:lpwstr/>
  </property>
</Properties>
</file>