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670" r:id="rId5"/>
  </p:sldMasterIdLst>
  <p:notesMasterIdLst>
    <p:notesMasterId r:id="rId18"/>
  </p:notesMasterIdLst>
  <p:sldIdLst>
    <p:sldId id="256" r:id="rId6"/>
    <p:sldId id="258" r:id="rId7"/>
    <p:sldId id="265" r:id="rId8"/>
    <p:sldId id="266" r:id="rId9"/>
    <p:sldId id="260" r:id="rId10"/>
    <p:sldId id="261" r:id="rId11"/>
    <p:sldId id="270" r:id="rId12"/>
    <p:sldId id="312" r:id="rId13"/>
    <p:sldId id="272" r:id="rId14"/>
    <p:sldId id="271" r:id="rId15"/>
    <p:sldId id="329" r:id="rId16"/>
    <p:sldId id="328" r:id="rId17"/>
  </p:sldIdLst>
  <p:sldSz cx="9144000" cy="5143500" type="screen16x9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ossens, Karolien" initials="GK" lastIdx="8" clrIdx="0">
    <p:extLst>
      <p:ext uri="{19B8F6BF-5375-455C-9EA6-DF929625EA0E}">
        <p15:presenceInfo xmlns:p15="http://schemas.microsoft.com/office/powerpoint/2012/main" userId="S-1-5-21-3662605696-431538287-2476864782-23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353"/>
    <a:srgbClr val="007AC9"/>
    <a:srgbClr val="D10074"/>
    <a:srgbClr val="009B48"/>
    <a:srgbClr val="E37222"/>
    <a:srgbClr val="9CDCD9"/>
    <a:srgbClr val="3FCFD5"/>
    <a:srgbClr val="002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E61404-66EF-4E5B-BCC9-A14FB1701732}" v="7" dt="2026-03-17T10:39:01.1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87745" autoAdjust="0"/>
  </p:normalViewPr>
  <p:slideViewPr>
    <p:cSldViewPr snapToGrid="0" snapToObjects="1">
      <p:cViewPr varScale="1">
        <p:scale>
          <a:sx n="95" d="100"/>
          <a:sy n="95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37B21-5A44-584D-BD09-F38CB53E82B1}" type="datetimeFigureOut">
              <a:rPr lang="nl-BE" smtClean="0"/>
              <a:t>30/03/2026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E54BD-4699-DD40-9EAF-99EED244CE3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6182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45889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3183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2645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CA621-00EB-FAD9-68B9-7DA2548B4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CE66A31-1339-BAF1-DEA0-7BF3A2AE0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5B87E25-01D4-8439-5786-B89EF79FC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4CCD17-87BD-9341-DF60-B13B41E87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438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8E88981-6B68-B149-8A88-2F34EA6C1C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0186" y="905893"/>
            <a:ext cx="2323813" cy="905893"/>
          </a:xfrm>
          <a:prstGeom prst="rect">
            <a:avLst/>
          </a:prstGeom>
        </p:spPr>
      </p:pic>
      <p:sp>
        <p:nvSpPr>
          <p:cNvPr id="8" name="Title Text">
            <a:extLst>
              <a:ext uri="{FF2B5EF4-FFF2-40B4-BE49-F238E27FC236}">
                <a16:creationId xmlns:a16="http://schemas.microsoft.com/office/drawing/2014/main" id="{5306D2C2-901E-D34A-BA20-02F0F78228A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0916" y="1152762"/>
            <a:ext cx="5320333" cy="1790701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FFFFFF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13318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.6_TEKSTLIDE (drie kolommen + achtergro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>
            <a:extLst>
              <a:ext uri="{FF2B5EF4-FFF2-40B4-BE49-F238E27FC236}">
                <a16:creationId xmlns:a16="http://schemas.microsoft.com/office/drawing/2014/main" id="{8699D37E-75D0-9F40-A620-6BB95212E2C7}"/>
              </a:ext>
            </a:extLst>
          </p:cNvPr>
          <p:cNvGrpSpPr/>
          <p:nvPr userDrawn="1"/>
        </p:nvGrpSpPr>
        <p:grpSpPr>
          <a:xfrm>
            <a:off x="-1" y="4565270"/>
            <a:ext cx="9150030" cy="578233"/>
            <a:chOff x="0" y="0"/>
            <a:chExt cx="9150029" cy="578232"/>
          </a:xfrm>
        </p:grpSpPr>
        <p:sp>
          <p:nvSpPr>
            <p:cNvPr id="9" name="Handmatige invoer 1">
              <a:extLst>
                <a:ext uri="{FF2B5EF4-FFF2-40B4-BE49-F238E27FC236}">
                  <a16:creationId xmlns:a16="http://schemas.microsoft.com/office/drawing/2014/main" id="{A96ED7FB-0853-624B-8178-A2FDD80EE631}"/>
                </a:ext>
              </a:extLst>
            </p:cNvPr>
            <p:cNvSpPr/>
            <p:nvPr/>
          </p:nvSpPr>
          <p:spPr>
            <a:xfrm>
              <a:off x="0" y="-1"/>
              <a:ext cx="9150030" cy="5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695"/>
                  </a:moveTo>
                  <a:cubicBezTo>
                    <a:pt x="7236" y="10222"/>
                    <a:pt x="14364" y="3474"/>
                    <a:pt x="21600" y="0"/>
                  </a:cubicBezTo>
                  <a:cubicBezTo>
                    <a:pt x="21591" y="8058"/>
                    <a:pt x="21596" y="13542"/>
                    <a:pt x="21587" y="21600"/>
                  </a:cubicBezTo>
                  <a:lnTo>
                    <a:pt x="0" y="21600"/>
                  </a:lnTo>
                  <a:lnTo>
                    <a:pt x="0" y="13695"/>
                  </a:lnTo>
                  <a:close/>
                </a:path>
              </a:pathLst>
            </a:custGeom>
            <a:solidFill>
              <a:srgbClr val="009B4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10" name="Afbeelding 8" descr="Afbeelding 8">
              <a:extLst>
                <a:ext uri="{FF2B5EF4-FFF2-40B4-BE49-F238E27FC236}">
                  <a16:creationId xmlns:a16="http://schemas.microsoft.com/office/drawing/2014/main" id="{0E35ABCC-37C2-2141-9CDE-72D6F8433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02257" y="197530"/>
              <a:ext cx="2008633" cy="30566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EB4615F5-6B99-134B-BA14-F885568F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16" name="Tijdelijke aanduiding voor tekst 4">
            <a:extLst>
              <a:ext uri="{FF2B5EF4-FFF2-40B4-BE49-F238E27FC236}">
                <a16:creationId xmlns:a16="http://schemas.microsoft.com/office/drawing/2014/main" id="{96CD30C3-DC28-400C-A49E-176E63724A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1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  <p:sp>
        <p:nvSpPr>
          <p:cNvPr id="14" name="Tijdelijke aanduiding voor tekst 4">
            <a:extLst>
              <a:ext uri="{FF2B5EF4-FFF2-40B4-BE49-F238E27FC236}">
                <a16:creationId xmlns:a16="http://schemas.microsoft.com/office/drawing/2014/main" id="{5D8FA13E-AFF2-4085-9D73-2E417BF6CC8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3267000" y="1361601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  <p:sp>
        <p:nvSpPr>
          <p:cNvPr id="15" name="Tijdelijke aanduiding voor tekst 4">
            <a:extLst>
              <a:ext uri="{FF2B5EF4-FFF2-40B4-BE49-F238E27FC236}">
                <a16:creationId xmlns:a16="http://schemas.microsoft.com/office/drawing/2014/main" id="{B77492B6-1416-4A63-9386-FA96B47E2853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245241" y="1361601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8599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_beeld + titel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>
            <a:extLst>
              <a:ext uri="{FF2B5EF4-FFF2-40B4-BE49-F238E27FC236}">
                <a16:creationId xmlns:a16="http://schemas.microsoft.com/office/drawing/2014/main" id="{8699D37E-75D0-9F40-A620-6BB95212E2C7}"/>
              </a:ext>
            </a:extLst>
          </p:cNvPr>
          <p:cNvGrpSpPr/>
          <p:nvPr userDrawn="1"/>
        </p:nvGrpSpPr>
        <p:grpSpPr>
          <a:xfrm>
            <a:off x="-1" y="4565270"/>
            <a:ext cx="9150030" cy="578233"/>
            <a:chOff x="0" y="0"/>
            <a:chExt cx="9150029" cy="578232"/>
          </a:xfrm>
        </p:grpSpPr>
        <p:sp>
          <p:nvSpPr>
            <p:cNvPr id="9" name="Handmatige invoer 1">
              <a:extLst>
                <a:ext uri="{FF2B5EF4-FFF2-40B4-BE49-F238E27FC236}">
                  <a16:creationId xmlns:a16="http://schemas.microsoft.com/office/drawing/2014/main" id="{A96ED7FB-0853-624B-8178-A2FDD80EE631}"/>
                </a:ext>
              </a:extLst>
            </p:cNvPr>
            <p:cNvSpPr/>
            <p:nvPr/>
          </p:nvSpPr>
          <p:spPr>
            <a:xfrm>
              <a:off x="0" y="-1"/>
              <a:ext cx="9150030" cy="5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695"/>
                  </a:moveTo>
                  <a:cubicBezTo>
                    <a:pt x="7236" y="10222"/>
                    <a:pt x="14364" y="3474"/>
                    <a:pt x="21600" y="0"/>
                  </a:cubicBezTo>
                  <a:cubicBezTo>
                    <a:pt x="21591" y="8058"/>
                    <a:pt x="21596" y="13542"/>
                    <a:pt x="21587" y="21600"/>
                  </a:cubicBezTo>
                  <a:lnTo>
                    <a:pt x="0" y="21600"/>
                  </a:lnTo>
                  <a:lnTo>
                    <a:pt x="0" y="13695"/>
                  </a:lnTo>
                  <a:close/>
                </a:path>
              </a:pathLst>
            </a:custGeom>
            <a:solidFill>
              <a:srgbClr val="009B4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10" name="Afbeelding 8" descr="Afbeelding 8">
              <a:extLst>
                <a:ext uri="{FF2B5EF4-FFF2-40B4-BE49-F238E27FC236}">
                  <a16:creationId xmlns:a16="http://schemas.microsoft.com/office/drawing/2014/main" id="{0E35ABCC-37C2-2141-9CDE-72D6F8433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02257" y="197530"/>
              <a:ext cx="2008633" cy="30566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0C6DC67E-A4A8-8046-9F48-8618BD576C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9144611" cy="4949250"/>
          </a:xfrm>
          <a:custGeom>
            <a:avLst/>
            <a:gdLst>
              <a:gd name="connsiteX0" fmla="*/ 0 w 9144000"/>
              <a:gd name="connsiteY0" fmla="*/ 0 h 4949250"/>
              <a:gd name="connsiteX1" fmla="*/ 9144000 w 9144000"/>
              <a:gd name="connsiteY1" fmla="*/ 0 h 4949250"/>
              <a:gd name="connsiteX2" fmla="*/ 9144000 w 9144000"/>
              <a:gd name="connsiteY2" fmla="*/ 4629934 h 4949250"/>
              <a:gd name="connsiteX3" fmla="*/ 0 w 9144000"/>
              <a:gd name="connsiteY3" fmla="*/ 494925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567"/>
              <a:gd name="connsiteY0" fmla="*/ 0 h 4949250"/>
              <a:gd name="connsiteX1" fmla="*/ 9144000 w 9150567"/>
              <a:gd name="connsiteY1" fmla="*/ 0 h 4949250"/>
              <a:gd name="connsiteX2" fmla="*/ 9150350 w 9150567"/>
              <a:gd name="connsiteY2" fmla="*/ 4591834 h 4949250"/>
              <a:gd name="connsiteX3" fmla="*/ 0 w 9150567"/>
              <a:gd name="connsiteY3" fmla="*/ 4949250 h 4949250"/>
              <a:gd name="connsiteX4" fmla="*/ 0 w 9150567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71248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44611"/>
              <a:gd name="connsiteY0" fmla="*/ 0 h 4949250"/>
              <a:gd name="connsiteX1" fmla="*/ 9144000 w 9144611"/>
              <a:gd name="connsiteY1" fmla="*/ 0 h 4949250"/>
              <a:gd name="connsiteX2" fmla="*/ 9144000 w 9144611"/>
              <a:gd name="connsiteY2" fmla="*/ 4579134 h 4949250"/>
              <a:gd name="connsiteX3" fmla="*/ 0 w 9144611"/>
              <a:gd name="connsiteY3" fmla="*/ 4949250 h 4949250"/>
              <a:gd name="connsiteX4" fmla="*/ 0 w 9144611"/>
              <a:gd name="connsiteY4" fmla="*/ 0 h 494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611" h="4949250">
                <a:moveTo>
                  <a:pt x="0" y="0"/>
                </a:moveTo>
                <a:lnTo>
                  <a:pt x="9144000" y="0"/>
                </a:lnTo>
                <a:cubicBezTo>
                  <a:pt x="9146117" y="1530611"/>
                  <a:pt x="9141883" y="3048523"/>
                  <a:pt x="9144000" y="4579134"/>
                </a:cubicBezTo>
                <a:lnTo>
                  <a:pt x="0" y="4949250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EB4615F5-6B99-134B-BA14-F885568F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7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8_beeld + titel mid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>
            <a:extLst>
              <a:ext uri="{FF2B5EF4-FFF2-40B4-BE49-F238E27FC236}">
                <a16:creationId xmlns:a16="http://schemas.microsoft.com/office/drawing/2014/main" id="{8699D37E-75D0-9F40-A620-6BB95212E2C7}"/>
              </a:ext>
            </a:extLst>
          </p:cNvPr>
          <p:cNvGrpSpPr/>
          <p:nvPr userDrawn="1"/>
        </p:nvGrpSpPr>
        <p:grpSpPr>
          <a:xfrm>
            <a:off x="-1" y="4565270"/>
            <a:ext cx="9150030" cy="578233"/>
            <a:chOff x="0" y="0"/>
            <a:chExt cx="9150029" cy="578232"/>
          </a:xfrm>
        </p:grpSpPr>
        <p:sp>
          <p:nvSpPr>
            <p:cNvPr id="9" name="Handmatige invoer 1">
              <a:extLst>
                <a:ext uri="{FF2B5EF4-FFF2-40B4-BE49-F238E27FC236}">
                  <a16:creationId xmlns:a16="http://schemas.microsoft.com/office/drawing/2014/main" id="{A96ED7FB-0853-624B-8178-A2FDD80EE631}"/>
                </a:ext>
              </a:extLst>
            </p:cNvPr>
            <p:cNvSpPr/>
            <p:nvPr/>
          </p:nvSpPr>
          <p:spPr>
            <a:xfrm>
              <a:off x="0" y="-1"/>
              <a:ext cx="9150030" cy="5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695"/>
                  </a:moveTo>
                  <a:cubicBezTo>
                    <a:pt x="7236" y="10222"/>
                    <a:pt x="14364" y="3474"/>
                    <a:pt x="21600" y="0"/>
                  </a:cubicBezTo>
                  <a:cubicBezTo>
                    <a:pt x="21591" y="8058"/>
                    <a:pt x="21596" y="13542"/>
                    <a:pt x="21587" y="21600"/>
                  </a:cubicBezTo>
                  <a:lnTo>
                    <a:pt x="0" y="21600"/>
                  </a:lnTo>
                  <a:lnTo>
                    <a:pt x="0" y="13695"/>
                  </a:lnTo>
                  <a:close/>
                </a:path>
              </a:pathLst>
            </a:custGeom>
            <a:solidFill>
              <a:srgbClr val="009B4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10" name="Afbeelding 8" descr="Afbeelding 8">
              <a:extLst>
                <a:ext uri="{FF2B5EF4-FFF2-40B4-BE49-F238E27FC236}">
                  <a16:creationId xmlns:a16="http://schemas.microsoft.com/office/drawing/2014/main" id="{0E35ABCC-37C2-2141-9CDE-72D6F8433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02257" y="197530"/>
              <a:ext cx="2008633" cy="30566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0C6DC67E-A4A8-8046-9F48-8618BD576C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9144611" cy="4949250"/>
          </a:xfrm>
          <a:custGeom>
            <a:avLst/>
            <a:gdLst>
              <a:gd name="connsiteX0" fmla="*/ 0 w 9144000"/>
              <a:gd name="connsiteY0" fmla="*/ 0 h 4949250"/>
              <a:gd name="connsiteX1" fmla="*/ 9144000 w 9144000"/>
              <a:gd name="connsiteY1" fmla="*/ 0 h 4949250"/>
              <a:gd name="connsiteX2" fmla="*/ 9144000 w 9144000"/>
              <a:gd name="connsiteY2" fmla="*/ 4629934 h 4949250"/>
              <a:gd name="connsiteX3" fmla="*/ 0 w 9144000"/>
              <a:gd name="connsiteY3" fmla="*/ 494925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567"/>
              <a:gd name="connsiteY0" fmla="*/ 0 h 4949250"/>
              <a:gd name="connsiteX1" fmla="*/ 9144000 w 9150567"/>
              <a:gd name="connsiteY1" fmla="*/ 0 h 4949250"/>
              <a:gd name="connsiteX2" fmla="*/ 9150350 w 9150567"/>
              <a:gd name="connsiteY2" fmla="*/ 4591834 h 4949250"/>
              <a:gd name="connsiteX3" fmla="*/ 0 w 9150567"/>
              <a:gd name="connsiteY3" fmla="*/ 4949250 h 4949250"/>
              <a:gd name="connsiteX4" fmla="*/ 0 w 9150567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59183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50350"/>
              <a:gd name="connsiteY0" fmla="*/ 0 h 4949250"/>
              <a:gd name="connsiteX1" fmla="*/ 9144000 w 9150350"/>
              <a:gd name="connsiteY1" fmla="*/ 0 h 4949250"/>
              <a:gd name="connsiteX2" fmla="*/ 9150350 w 9150350"/>
              <a:gd name="connsiteY2" fmla="*/ 4712484 h 4949250"/>
              <a:gd name="connsiteX3" fmla="*/ 0 w 9150350"/>
              <a:gd name="connsiteY3" fmla="*/ 4949250 h 4949250"/>
              <a:gd name="connsiteX4" fmla="*/ 0 w 9150350"/>
              <a:gd name="connsiteY4" fmla="*/ 0 h 4949250"/>
              <a:gd name="connsiteX0" fmla="*/ 0 w 9144611"/>
              <a:gd name="connsiteY0" fmla="*/ 0 h 4949250"/>
              <a:gd name="connsiteX1" fmla="*/ 9144000 w 9144611"/>
              <a:gd name="connsiteY1" fmla="*/ 0 h 4949250"/>
              <a:gd name="connsiteX2" fmla="*/ 9144000 w 9144611"/>
              <a:gd name="connsiteY2" fmla="*/ 4579134 h 4949250"/>
              <a:gd name="connsiteX3" fmla="*/ 0 w 9144611"/>
              <a:gd name="connsiteY3" fmla="*/ 4949250 h 4949250"/>
              <a:gd name="connsiteX4" fmla="*/ 0 w 9144611"/>
              <a:gd name="connsiteY4" fmla="*/ 0 h 494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611" h="4949250">
                <a:moveTo>
                  <a:pt x="0" y="0"/>
                </a:moveTo>
                <a:lnTo>
                  <a:pt x="9144000" y="0"/>
                </a:lnTo>
                <a:cubicBezTo>
                  <a:pt x="9146117" y="1530611"/>
                  <a:pt x="9141883" y="3048523"/>
                  <a:pt x="9144000" y="4579134"/>
                </a:cubicBezTo>
                <a:lnTo>
                  <a:pt x="0" y="4949250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 dirty="0"/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878582A4-FFFA-4997-8F8D-897F84FF341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09380" y="851820"/>
            <a:ext cx="7241994" cy="1790701"/>
          </a:xfrm>
          <a:prstGeom prst="rect">
            <a:avLst/>
          </a:prstGeom>
        </p:spPr>
        <p:txBody>
          <a:bodyPr lIns="0" tIns="0" rIns="0" bIns="0" anchor="b"/>
          <a:lstStyle>
            <a:lvl1pPr marL="0" indent="-215999"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4F59F970-9325-4A64-BCC3-0C171A52AF71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09380" y="2661606"/>
            <a:ext cx="5945630" cy="720000"/>
          </a:xfrm>
          <a:prstGeom prst="rect">
            <a:avLst/>
          </a:prstGeom>
        </p:spPr>
        <p:txBody>
          <a:bodyPr lIns="0" tIns="0" rIns="0" bIns="46800"/>
          <a:lstStyle>
            <a:lvl1pPr marL="0" indent="0">
              <a:buSzTx/>
              <a:buFontTx/>
              <a:buNone/>
              <a:defRPr sz="2000" b="1">
                <a:solidFill>
                  <a:srgbClr val="009B48"/>
                </a:solidFill>
                <a:latin typeface="+mn-lt"/>
              </a:defRPr>
            </a:lvl1pPr>
            <a:lvl2pPr marL="0" indent="342900">
              <a:buSzTx/>
              <a:buFontTx/>
              <a:buNone/>
              <a:defRPr sz="1800" b="0">
                <a:solidFill>
                  <a:srgbClr val="009B48"/>
                </a:solidFill>
                <a:latin typeface="+mn-lt"/>
              </a:defRPr>
            </a:lvl2pPr>
            <a:lvl3pPr marL="0" indent="685800">
              <a:buSzTx/>
              <a:buFontTx/>
              <a:buNone/>
              <a:defRPr sz="1500" b="0">
                <a:solidFill>
                  <a:srgbClr val="009B48"/>
                </a:solidFill>
                <a:latin typeface="+mn-lt"/>
              </a:defRPr>
            </a:lvl3pPr>
            <a:lvl4pPr marL="0" indent="1028700">
              <a:buSzTx/>
              <a:buFontTx/>
              <a:buNone/>
              <a:defRPr sz="1400" b="0">
                <a:solidFill>
                  <a:srgbClr val="009B48"/>
                </a:solidFill>
                <a:latin typeface="+mn-lt"/>
              </a:defRPr>
            </a:lvl4pPr>
            <a:lvl5pPr marL="0" indent="1371600">
              <a:buSzTx/>
              <a:buFontTx/>
              <a:buNone/>
              <a:defRPr sz="1200" b="0">
                <a:solidFill>
                  <a:srgbClr val="009B48"/>
                </a:solidFill>
                <a:latin typeface="+mn-lt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736034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Kleur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549CC4DC-4FD8-604D-B7F4-174F1AFBCF81}"/>
              </a:ext>
            </a:extLst>
          </p:cNvPr>
          <p:cNvSpPr/>
          <p:nvPr userDrawn="1"/>
        </p:nvSpPr>
        <p:spPr>
          <a:xfrm>
            <a:off x="309380" y="1400589"/>
            <a:ext cx="673769" cy="673769"/>
          </a:xfrm>
          <a:prstGeom prst="rect">
            <a:avLst/>
          </a:pr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1B06AFD8-B952-B844-9AB4-8069EDFC23BD}"/>
              </a:ext>
            </a:extLst>
          </p:cNvPr>
          <p:cNvSpPr/>
          <p:nvPr userDrawn="1"/>
        </p:nvSpPr>
        <p:spPr>
          <a:xfrm>
            <a:off x="309380" y="2750074"/>
            <a:ext cx="673769" cy="673769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C865BCF-F6A3-B346-9C14-7BF5AB89533D}"/>
              </a:ext>
            </a:extLst>
          </p:cNvPr>
          <p:cNvSpPr/>
          <p:nvPr userDrawn="1"/>
        </p:nvSpPr>
        <p:spPr>
          <a:xfrm>
            <a:off x="309380" y="3639782"/>
            <a:ext cx="673769" cy="673769"/>
          </a:xfrm>
          <a:prstGeom prst="rect">
            <a:avLst/>
          </a:prstGeom>
          <a:solidFill>
            <a:srgbClr val="9CDC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AC7CFEF1-F92A-1E49-9083-FE05CE62B031}"/>
              </a:ext>
            </a:extLst>
          </p:cNvPr>
          <p:cNvSpPr/>
          <p:nvPr userDrawn="1"/>
        </p:nvSpPr>
        <p:spPr>
          <a:xfrm>
            <a:off x="2502565" y="2750074"/>
            <a:ext cx="673769" cy="673769"/>
          </a:xfrm>
          <a:prstGeom prst="rect">
            <a:avLst/>
          </a:prstGeom>
          <a:solidFill>
            <a:srgbClr val="D10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BAD9A5DD-96C6-F841-A2A0-E212C2052784}"/>
              </a:ext>
            </a:extLst>
          </p:cNvPr>
          <p:cNvSpPr/>
          <p:nvPr userDrawn="1"/>
        </p:nvSpPr>
        <p:spPr>
          <a:xfrm>
            <a:off x="4695750" y="2750074"/>
            <a:ext cx="673769" cy="673769"/>
          </a:xfrm>
          <a:prstGeom prst="rect">
            <a:avLst/>
          </a:prstGeom>
          <a:solidFill>
            <a:srgbClr val="3FC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B6AF4591-5620-BF4B-8F02-A3A805391724}"/>
              </a:ext>
            </a:extLst>
          </p:cNvPr>
          <p:cNvSpPr/>
          <p:nvPr userDrawn="1"/>
        </p:nvSpPr>
        <p:spPr>
          <a:xfrm>
            <a:off x="2502564" y="3639782"/>
            <a:ext cx="673769" cy="673769"/>
          </a:xfrm>
          <a:prstGeom prst="rect">
            <a:avLst/>
          </a:prstGeom>
          <a:solidFill>
            <a:srgbClr val="0027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B92675A1-8C01-7449-B812-A8B7C7FB4AB1}"/>
              </a:ext>
            </a:extLst>
          </p:cNvPr>
          <p:cNvSpPr/>
          <p:nvPr userDrawn="1"/>
        </p:nvSpPr>
        <p:spPr>
          <a:xfrm>
            <a:off x="4695748" y="3639782"/>
            <a:ext cx="673769" cy="673769"/>
          </a:xfrm>
          <a:prstGeom prst="rect">
            <a:avLst/>
          </a:prstGeom>
          <a:solidFill>
            <a:srgbClr val="007A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0431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a_ziza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B7289FFD-DB2D-7D47-B255-7925EF629602}"/>
              </a:ext>
            </a:extLst>
          </p:cNvPr>
          <p:cNvSpPr/>
          <p:nvPr userDrawn="1"/>
        </p:nvSpPr>
        <p:spPr>
          <a:xfrm>
            <a:off x="0" y="-450"/>
            <a:ext cx="9144000" cy="514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65AD9706-0929-194C-9AEC-605D2663D0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3" name="Vrije vorm 22">
            <a:extLst>
              <a:ext uri="{FF2B5EF4-FFF2-40B4-BE49-F238E27FC236}">
                <a16:creationId xmlns:a16="http://schemas.microsoft.com/office/drawing/2014/main" id="{FC2031AC-1FD1-C94F-89F4-4615CD901376}"/>
              </a:ext>
            </a:extLst>
          </p:cNvPr>
          <p:cNvSpPr/>
          <p:nvPr userDrawn="1"/>
        </p:nvSpPr>
        <p:spPr>
          <a:xfrm>
            <a:off x="-3600" y="-3600"/>
            <a:ext cx="4219018" cy="5148000"/>
          </a:xfrm>
          <a:custGeom>
            <a:avLst/>
            <a:gdLst>
              <a:gd name="connsiteX0" fmla="*/ 0 w 4219018"/>
              <a:gd name="connsiteY0" fmla="*/ 0 h 5148000"/>
              <a:gd name="connsiteX1" fmla="*/ 43532 w 4219018"/>
              <a:gd name="connsiteY1" fmla="*/ 0 h 5148000"/>
              <a:gd name="connsiteX2" fmla="*/ 456892 w 4219018"/>
              <a:gd name="connsiteY2" fmla="*/ 0 h 5148000"/>
              <a:gd name="connsiteX3" fmla="*/ 3030509 w 4219018"/>
              <a:gd name="connsiteY3" fmla="*/ 0 h 5148000"/>
              <a:gd name="connsiteX4" fmla="*/ 4219018 w 4219018"/>
              <a:gd name="connsiteY4" fmla="*/ 5148000 h 5148000"/>
              <a:gd name="connsiteX5" fmla="*/ 43532 w 4219018"/>
              <a:gd name="connsiteY5" fmla="*/ 5148000 h 5148000"/>
              <a:gd name="connsiteX6" fmla="*/ 43532 w 4219018"/>
              <a:gd name="connsiteY6" fmla="*/ 5145750 h 5148000"/>
              <a:gd name="connsiteX7" fmla="*/ 0 w 4219018"/>
              <a:gd name="connsiteY7" fmla="*/ 514575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9018" h="5148000">
                <a:moveTo>
                  <a:pt x="0" y="0"/>
                </a:moveTo>
                <a:lnTo>
                  <a:pt x="43532" y="0"/>
                </a:lnTo>
                <a:lnTo>
                  <a:pt x="456892" y="0"/>
                </a:lnTo>
                <a:lnTo>
                  <a:pt x="3030509" y="0"/>
                </a:lnTo>
                <a:lnTo>
                  <a:pt x="4219018" y="5148000"/>
                </a:lnTo>
                <a:lnTo>
                  <a:pt x="43532" y="5148000"/>
                </a:lnTo>
                <a:lnTo>
                  <a:pt x="43532" y="5145750"/>
                </a:lnTo>
                <a:lnTo>
                  <a:pt x="0" y="5145750"/>
                </a:lnTo>
                <a:close/>
              </a:path>
            </a:pathLst>
          </a:cu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algn="ctr"/>
            <a:endParaRPr lang="nl-NL"/>
          </a:p>
        </p:txBody>
      </p:sp>
      <p:pic>
        <p:nvPicPr>
          <p:cNvPr id="13" name="Afbeelding 9" descr="Afbeelding 9">
            <a:extLst>
              <a:ext uri="{FF2B5EF4-FFF2-40B4-BE49-F238E27FC236}">
                <a16:creationId xmlns:a16="http://schemas.microsoft.com/office/drawing/2014/main" id="{1D123B33-6F37-E44A-9769-4C54430932E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916" y="4340505"/>
            <a:ext cx="2988920" cy="454836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7" y="1452320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7" y="2878034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650487-01D4-3840-B12F-B0CCDA16EB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7" y="2181589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van het</a:t>
            </a:r>
          </a:p>
        </p:txBody>
      </p:sp>
    </p:spTree>
    <p:extLst>
      <p:ext uri="{BB962C8B-B14F-4D97-AF65-F5344CB8AC3E}">
        <p14:creationId xmlns:p14="http://schemas.microsoft.com/office/powerpoint/2010/main" val="23648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b_beeld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CE6BF6BA-1B4F-0241-BD50-3FD14E19DC2E}"/>
              </a:ext>
            </a:extLst>
          </p:cNvPr>
          <p:cNvSpPr/>
          <p:nvPr userDrawn="1"/>
        </p:nvSpPr>
        <p:spPr>
          <a:xfrm>
            <a:off x="0" y="-450"/>
            <a:ext cx="9144000" cy="514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8702F2F7-4C93-4BBD-9FF2-D81B3C8FD54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23449" y="-20250"/>
            <a:ext cx="6120551" cy="5184000"/>
          </a:xfrm>
          <a:custGeom>
            <a:avLst/>
            <a:gdLst>
              <a:gd name="connsiteX0" fmla="*/ 0 w 6120551"/>
              <a:gd name="connsiteY0" fmla="*/ 0 h 5184000"/>
              <a:gd name="connsiteX1" fmla="*/ 6120551 w 6120551"/>
              <a:gd name="connsiteY1" fmla="*/ 0 h 5184000"/>
              <a:gd name="connsiteX2" fmla="*/ 6120551 w 6120551"/>
              <a:gd name="connsiteY2" fmla="*/ 5184000 h 5184000"/>
              <a:gd name="connsiteX3" fmla="*/ 1196820 w 6120551"/>
              <a:gd name="connsiteY3" fmla="*/ 5184000 h 518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0551" h="5184000">
                <a:moveTo>
                  <a:pt x="0" y="0"/>
                </a:moveTo>
                <a:lnTo>
                  <a:pt x="6120551" y="0"/>
                </a:lnTo>
                <a:lnTo>
                  <a:pt x="6120551" y="5184000"/>
                </a:lnTo>
                <a:lnTo>
                  <a:pt x="1196820" y="518400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wrap="square" lIns="360000" tIns="360000" rIns="360000" bIns="36000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Het pictogram om een afbeelding toe te voegen staat achter het tweede titelbalkje. </a:t>
            </a:r>
            <a:b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Schuif het naar rechts om op het pictogram te kunnen klikken. </a:t>
            </a:r>
          </a:p>
        </p:txBody>
      </p:sp>
      <p:sp>
        <p:nvSpPr>
          <p:cNvPr id="30" name="Vrije vorm 29">
            <a:extLst>
              <a:ext uri="{FF2B5EF4-FFF2-40B4-BE49-F238E27FC236}">
                <a16:creationId xmlns:a16="http://schemas.microsoft.com/office/drawing/2014/main" id="{52F8AB80-2E91-8A42-BAD6-88AE3248B4CD}"/>
              </a:ext>
            </a:extLst>
          </p:cNvPr>
          <p:cNvSpPr/>
          <p:nvPr userDrawn="1"/>
        </p:nvSpPr>
        <p:spPr>
          <a:xfrm>
            <a:off x="-3600" y="-2250"/>
            <a:ext cx="4219018" cy="5148000"/>
          </a:xfrm>
          <a:custGeom>
            <a:avLst/>
            <a:gdLst>
              <a:gd name="connsiteX0" fmla="*/ 0 w 4219018"/>
              <a:gd name="connsiteY0" fmla="*/ 0 h 5148000"/>
              <a:gd name="connsiteX1" fmla="*/ 43532 w 4219018"/>
              <a:gd name="connsiteY1" fmla="*/ 0 h 5148000"/>
              <a:gd name="connsiteX2" fmla="*/ 456892 w 4219018"/>
              <a:gd name="connsiteY2" fmla="*/ 0 h 5148000"/>
              <a:gd name="connsiteX3" fmla="*/ 3030509 w 4219018"/>
              <a:gd name="connsiteY3" fmla="*/ 0 h 5148000"/>
              <a:gd name="connsiteX4" fmla="*/ 4219018 w 4219018"/>
              <a:gd name="connsiteY4" fmla="*/ 5148000 h 5148000"/>
              <a:gd name="connsiteX5" fmla="*/ 43532 w 4219018"/>
              <a:gd name="connsiteY5" fmla="*/ 5148000 h 5148000"/>
              <a:gd name="connsiteX6" fmla="*/ 43532 w 4219018"/>
              <a:gd name="connsiteY6" fmla="*/ 5145750 h 5148000"/>
              <a:gd name="connsiteX7" fmla="*/ 0 w 4219018"/>
              <a:gd name="connsiteY7" fmla="*/ 514575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9018" h="5148000">
                <a:moveTo>
                  <a:pt x="0" y="0"/>
                </a:moveTo>
                <a:lnTo>
                  <a:pt x="43532" y="0"/>
                </a:lnTo>
                <a:lnTo>
                  <a:pt x="456892" y="0"/>
                </a:lnTo>
                <a:lnTo>
                  <a:pt x="3030509" y="0"/>
                </a:lnTo>
                <a:lnTo>
                  <a:pt x="4219018" y="5148000"/>
                </a:lnTo>
                <a:lnTo>
                  <a:pt x="43532" y="5148000"/>
                </a:lnTo>
                <a:lnTo>
                  <a:pt x="43532" y="5145750"/>
                </a:lnTo>
                <a:lnTo>
                  <a:pt x="0" y="5145750"/>
                </a:lnTo>
                <a:close/>
              </a:path>
            </a:pathLst>
          </a:cu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9" descr="Afbeelding 9">
            <a:extLst>
              <a:ext uri="{FF2B5EF4-FFF2-40B4-BE49-F238E27FC236}">
                <a16:creationId xmlns:a16="http://schemas.microsoft.com/office/drawing/2014/main" id="{1D123B33-6F37-E44A-9769-4C54430932E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916" y="4340505"/>
            <a:ext cx="2988920" cy="454836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7" y="1452320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7" y="2878034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8" name="Tijdelijke aanduiding voor tekst 3">
            <a:extLst>
              <a:ext uri="{FF2B5EF4-FFF2-40B4-BE49-F238E27FC236}">
                <a16:creationId xmlns:a16="http://schemas.microsoft.com/office/drawing/2014/main" id="{691841E9-5870-384E-91B6-0010CB1CC94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7" y="2181589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van het</a:t>
            </a:r>
          </a:p>
        </p:txBody>
      </p:sp>
    </p:spTree>
    <p:extLst>
      <p:ext uri="{BB962C8B-B14F-4D97-AF65-F5344CB8AC3E}">
        <p14:creationId xmlns:p14="http://schemas.microsoft.com/office/powerpoint/2010/main" val="36822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C_zigzag + bee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8D972E1-A61A-E14A-A149-F8E59ED5A91D}"/>
              </a:ext>
            </a:extLst>
          </p:cNvPr>
          <p:cNvSpPr/>
          <p:nvPr userDrawn="1"/>
        </p:nvSpPr>
        <p:spPr>
          <a:xfrm>
            <a:off x="0" y="-1125"/>
            <a:ext cx="9144000" cy="514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24198B7D-DA72-174B-9787-B28BE0C7AB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7578" y="0"/>
            <a:ext cx="9181578" cy="5143500"/>
          </a:xfrm>
          <a:prstGeom prst="rect">
            <a:avLst/>
          </a:prstGeom>
        </p:spPr>
      </p:pic>
      <p:sp>
        <p:nvSpPr>
          <p:cNvPr id="33" name="Tijdelijke aanduiding voor afbeelding 32">
            <a:extLst>
              <a:ext uri="{FF2B5EF4-FFF2-40B4-BE49-F238E27FC236}">
                <a16:creationId xmlns:a16="http://schemas.microsoft.com/office/drawing/2014/main" id="{D1DAC7B6-565A-8B4B-9E46-267F98FF06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7578" y="-2250"/>
            <a:ext cx="4207109" cy="5148000"/>
          </a:xfrm>
          <a:custGeom>
            <a:avLst/>
            <a:gdLst>
              <a:gd name="connsiteX0" fmla="*/ 0 w 4207109"/>
              <a:gd name="connsiteY0" fmla="*/ 0 h 5148000"/>
              <a:gd name="connsiteX1" fmla="*/ 3018600 w 4207109"/>
              <a:gd name="connsiteY1" fmla="*/ 0 h 5148000"/>
              <a:gd name="connsiteX2" fmla="*/ 4207109 w 4207109"/>
              <a:gd name="connsiteY2" fmla="*/ 5148000 h 5148000"/>
              <a:gd name="connsiteX3" fmla="*/ 0 w 4207109"/>
              <a:gd name="connsiteY3" fmla="*/ 514800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7109" h="5148000">
                <a:moveTo>
                  <a:pt x="0" y="0"/>
                </a:moveTo>
                <a:lnTo>
                  <a:pt x="3018600" y="0"/>
                </a:lnTo>
                <a:lnTo>
                  <a:pt x="4207109" y="5148000"/>
                </a:lnTo>
                <a:lnTo>
                  <a:pt x="0" y="514800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7" y="1452320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7" y="2878034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DDA882A9-1503-2944-A958-8CE0A914D3C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0916" y="4375501"/>
            <a:ext cx="2662349" cy="352378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8" name="Tijdelijke aanduiding voor tekst 3">
            <a:extLst>
              <a:ext uri="{FF2B5EF4-FFF2-40B4-BE49-F238E27FC236}">
                <a16:creationId xmlns:a16="http://schemas.microsoft.com/office/drawing/2014/main" id="{D42FFFB7-82EC-6247-8350-05594AD20D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7" y="2181589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van het</a:t>
            </a:r>
          </a:p>
        </p:txBody>
      </p:sp>
    </p:spTree>
    <p:extLst>
      <p:ext uri="{BB962C8B-B14F-4D97-AF65-F5344CB8AC3E}">
        <p14:creationId xmlns:p14="http://schemas.microsoft.com/office/powerpoint/2010/main" val="370833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TEKSTSLIDE_titel boven (zonder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1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_TEKSTSLIDE (titel boven +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3" name="Tijdelijke aanduiding voor tekst 4">
            <a:extLst>
              <a:ext uri="{FF2B5EF4-FFF2-40B4-BE49-F238E27FC236}">
                <a16:creationId xmlns:a16="http://schemas.microsoft.com/office/drawing/2014/main" id="{D7E9FAB7-9770-424C-9513-3980BA23BB0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1"/>
            <a:ext cx="799534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180009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_TEKSTLIDE (tekst links + bee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8EB865A-83CF-BE40-9441-6A22E856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6" name="Tijdelijke aanduiding voor afbeelding 8">
            <a:extLst>
              <a:ext uri="{FF2B5EF4-FFF2-40B4-BE49-F238E27FC236}">
                <a16:creationId xmlns:a16="http://schemas.microsoft.com/office/drawing/2014/main" id="{28834C2F-D4D2-F84E-AB9B-8484E82F57FB}"/>
              </a:ext>
            </a:extLst>
          </p:cNvPr>
          <p:cNvSpPr>
            <a:spLocks noGrp="1"/>
          </p:cNvSpPr>
          <p:nvPr>
            <p:ph type="pic" sz="half" idx="13"/>
          </p:nvPr>
        </p:nvSpPr>
        <p:spPr>
          <a:xfrm>
            <a:off x="4572000" y="1361601"/>
            <a:ext cx="4283241" cy="291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" name="Tijdelijke aanduiding voor tekst 4">
            <a:extLst>
              <a:ext uri="{FF2B5EF4-FFF2-40B4-BE49-F238E27FC236}">
                <a16:creationId xmlns:a16="http://schemas.microsoft.com/office/drawing/2014/main" id="{E38BDBCA-38FC-7E40-8AC2-3C46ADC482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1"/>
            <a:ext cx="402767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95720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_TEKSTLIDE (tekst rechts + bee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8EB865A-83CF-BE40-9441-6A22E856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6" name="Tijdelijke aanduiding voor afbeelding 8">
            <a:extLst>
              <a:ext uri="{FF2B5EF4-FFF2-40B4-BE49-F238E27FC236}">
                <a16:creationId xmlns:a16="http://schemas.microsoft.com/office/drawing/2014/main" id="{28834C2F-D4D2-F84E-AB9B-8484E82F57FB}"/>
              </a:ext>
            </a:extLst>
          </p:cNvPr>
          <p:cNvSpPr>
            <a:spLocks noGrp="1"/>
          </p:cNvSpPr>
          <p:nvPr>
            <p:ph type="pic" sz="half" idx="13"/>
          </p:nvPr>
        </p:nvSpPr>
        <p:spPr>
          <a:xfrm>
            <a:off x="303029" y="1361601"/>
            <a:ext cx="4283241" cy="291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" name="Tijdelijke aanduiding voor tekst 4">
            <a:extLst>
              <a:ext uri="{FF2B5EF4-FFF2-40B4-BE49-F238E27FC236}">
                <a16:creationId xmlns:a16="http://schemas.microsoft.com/office/drawing/2014/main" id="{E38BDBCA-38FC-7E40-8AC2-3C46ADC482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2151" y="1361601"/>
            <a:ext cx="402767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192087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.5_TEKSTLIDE (twee kolommen + achtergro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>
            <a:extLst>
              <a:ext uri="{FF2B5EF4-FFF2-40B4-BE49-F238E27FC236}">
                <a16:creationId xmlns:a16="http://schemas.microsoft.com/office/drawing/2014/main" id="{8699D37E-75D0-9F40-A620-6BB95212E2C7}"/>
              </a:ext>
            </a:extLst>
          </p:cNvPr>
          <p:cNvGrpSpPr/>
          <p:nvPr userDrawn="1"/>
        </p:nvGrpSpPr>
        <p:grpSpPr>
          <a:xfrm>
            <a:off x="-1" y="4565270"/>
            <a:ext cx="9150030" cy="578233"/>
            <a:chOff x="0" y="0"/>
            <a:chExt cx="9150029" cy="578232"/>
          </a:xfrm>
        </p:grpSpPr>
        <p:sp>
          <p:nvSpPr>
            <p:cNvPr id="9" name="Handmatige invoer 1">
              <a:extLst>
                <a:ext uri="{FF2B5EF4-FFF2-40B4-BE49-F238E27FC236}">
                  <a16:creationId xmlns:a16="http://schemas.microsoft.com/office/drawing/2014/main" id="{A96ED7FB-0853-624B-8178-A2FDD80EE631}"/>
                </a:ext>
              </a:extLst>
            </p:cNvPr>
            <p:cNvSpPr/>
            <p:nvPr/>
          </p:nvSpPr>
          <p:spPr>
            <a:xfrm>
              <a:off x="0" y="-1"/>
              <a:ext cx="9150030" cy="5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695"/>
                  </a:moveTo>
                  <a:cubicBezTo>
                    <a:pt x="7236" y="10222"/>
                    <a:pt x="14364" y="3474"/>
                    <a:pt x="21600" y="0"/>
                  </a:cubicBezTo>
                  <a:cubicBezTo>
                    <a:pt x="21591" y="8058"/>
                    <a:pt x="21596" y="13542"/>
                    <a:pt x="21587" y="21600"/>
                  </a:cubicBezTo>
                  <a:lnTo>
                    <a:pt x="0" y="21600"/>
                  </a:lnTo>
                  <a:lnTo>
                    <a:pt x="0" y="13695"/>
                  </a:lnTo>
                  <a:close/>
                </a:path>
              </a:pathLst>
            </a:custGeom>
            <a:solidFill>
              <a:srgbClr val="009B4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10" name="Afbeelding 8" descr="Afbeelding 8">
              <a:extLst>
                <a:ext uri="{FF2B5EF4-FFF2-40B4-BE49-F238E27FC236}">
                  <a16:creationId xmlns:a16="http://schemas.microsoft.com/office/drawing/2014/main" id="{0E35ABCC-37C2-2141-9CDE-72D6F8433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02257" y="197530"/>
              <a:ext cx="2008633" cy="30566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EB4615F5-6B99-134B-BA14-F885568F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287594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16" name="Tijdelijke aanduiding voor tekst 4">
            <a:extLst>
              <a:ext uri="{FF2B5EF4-FFF2-40B4-BE49-F238E27FC236}">
                <a16:creationId xmlns:a16="http://schemas.microsoft.com/office/drawing/2014/main" id="{96CD30C3-DC28-400C-A49E-176E63724A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1"/>
            <a:ext cx="402767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  <p:sp>
        <p:nvSpPr>
          <p:cNvPr id="17" name="Tijdelijke aanduiding voor tekst 4">
            <a:extLst>
              <a:ext uri="{FF2B5EF4-FFF2-40B4-BE49-F238E27FC236}">
                <a16:creationId xmlns:a16="http://schemas.microsoft.com/office/drawing/2014/main" id="{2626BDC3-B11A-405C-B7AB-453E8363EC4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827571" y="1361601"/>
            <a:ext cx="402767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69225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4">
            <a:extLst>
              <a:ext uri="{FF2B5EF4-FFF2-40B4-BE49-F238E27FC236}">
                <a16:creationId xmlns:a16="http://schemas.microsoft.com/office/drawing/2014/main" id="{19B11C34-65D1-0843-826B-B64570DE76E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8657864" cy="5143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Afbeelding 9" descr="Afbeelding 9">
            <a:extLst>
              <a:ext uri="{FF2B5EF4-FFF2-40B4-BE49-F238E27FC236}">
                <a16:creationId xmlns:a16="http://schemas.microsoft.com/office/drawing/2014/main" id="{8DBCB29A-7E4E-A94F-BAA6-0396071A57F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916" y="4340505"/>
            <a:ext cx="2988920" cy="45483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9650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7" r:id="rId2"/>
    <p:sldLayoutId id="2147483678" r:id="rId3"/>
    <p:sldLayoutId id="2147483679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baseline="0">
          <a:solidFill>
            <a:srgbClr val="00B05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>
            <a:extLst>
              <a:ext uri="{FF2B5EF4-FFF2-40B4-BE49-F238E27FC236}">
                <a16:creationId xmlns:a16="http://schemas.microsoft.com/office/drawing/2014/main" id="{B3A7DE57-522B-E44A-813C-C0EFA42A4F4A}"/>
              </a:ext>
            </a:extLst>
          </p:cNvPr>
          <p:cNvGrpSpPr/>
          <p:nvPr userDrawn="1"/>
        </p:nvGrpSpPr>
        <p:grpSpPr>
          <a:xfrm>
            <a:off x="0" y="4565266"/>
            <a:ext cx="9150031" cy="578234"/>
            <a:chOff x="0" y="-1"/>
            <a:chExt cx="9150030" cy="578233"/>
          </a:xfrm>
        </p:grpSpPr>
        <p:sp>
          <p:nvSpPr>
            <p:cNvPr id="8" name="Handmatige invoer 1">
              <a:extLst>
                <a:ext uri="{FF2B5EF4-FFF2-40B4-BE49-F238E27FC236}">
                  <a16:creationId xmlns:a16="http://schemas.microsoft.com/office/drawing/2014/main" id="{C63AB17E-98C9-5E49-BDD2-8450D95D9910}"/>
                </a:ext>
              </a:extLst>
            </p:cNvPr>
            <p:cNvSpPr/>
            <p:nvPr/>
          </p:nvSpPr>
          <p:spPr>
            <a:xfrm>
              <a:off x="0" y="-1"/>
              <a:ext cx="9150030" cy="5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695"/>
                  </a:moveTo>
                  <a:cubicBezTo>
                    <a:pt x="7236" y="10222"/>
                    <a:pt x="14364" y="3474"/>
                    <a:pt x="21600" y="0"/>
                  </a:cubicBezTo>
                  <a:cubicBezTo>
                    <a:pt x="21591" y="8058"/>
                    <a:pt x="21596" y="13542"/>
                    <a:pt x="21587" y="21600"/>
                  </a:cubicBezTo>
                  <a:lnTo>
                    <a:pt x="0" y="21600"/>
                  </a:lnTo>
                  <a:lnTo>
                    <a:pt x="0" y="13695"/>
                  </a:lnTo>
                  <a:close/>
                </a:path>
              </a:pathLst>
            </a:custGeom>
            <a:solidFill>
              <a:srgbClr val="009B4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pic>
          <p:nvPicPr>
            <p:cNvPr id="9" name="Afbeelding 8" descr="Afbeelding 8">
              <a:extLst>
                <a:ext uri="{FF2B5EF4-FFF2-40B4-BE49-F238E27FC236}">
                  <a16:creationId xmlns:a16="http://schemas.microsoft.com/office/drawing/2014/main" id="{98D656A5-59DA-0D4D-8111-4EFA7C05EB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02257" y="197530"/>
              <a:ext cx="2008633" cy="30566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49675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4" r:id="rId3"/>
    <p:sldLayoutId id="2147483674" r:id="rId4"/>
    <p:sldLayoutId id="2147483686" r:id="rId5"/>
    <p:sldLayoutId id="2147483689" r:id="rId6"/>
    <p:sldLayoutId id="2147483688" r:id="rId7"/>
    <p:sldLayoutId id="2147483687" r:id="rId8"/>
    <p:sldLayoutId id="214748367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84775-9262-4F6A-A8F5-BDDE6565E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1521731"/>
            <a:ext cx="7918723" cy="2541783"/>
          </a:xfrm>
        </p:spPr>
        <p:txBody>
          <a:bodyPr>
            <a:normAutofit fontScale="90000"/>
          </a:bodyPr>
          <a:lstStyle/>
          <a:p>
            <a:r>
              <a:rPr lang="nl-BE" dirty="0"/>
              <a:t>Vlaams-Nederlands </a:t>
            </a:r>
            <a:br>
              <a:rPr lang="nl-BE" dirty="0"/>
            </a:br>
            <a:r>
              <a:rPr lang="nl-BE" dirty="0"/>
              <a:t>bedrijventerrein congres</a:t>
            </a:r>
            <a:br>
              <a:rPr lang="nl-BE" dirty="0"/>
            </a:br>
            <a:br>
              <a:rPr lang="nl-BE" dirty="0"/>
            </a:br>
            <a:r>
              <a:rPr lang="nl-BE" dirty="0"/>
              <a:t>26 maart 2026</a:t>
            </a:r>
            <a:br>
              <a:rPr lang="nl-BE" dirty="0"/>
            </a:br>
            <a:br>
              <a:rPr lang="nl-BE" dirty="0"/>
            </a:br>
            <a:r>
              <a:rPr lang="nl-NL" b="0" dirty="0"/>
              <a:t>Sturen op gewenste herontwikkeling,</a:t>
            </a:r>
            <a:br>
              <a:rPr lang="nl-NL" b="0" dirty="0"/>
            </a:br>
            <a:r>
              <a:rPr lang="nl-NL" b="0" dirty="0"/>
              <a:t>samen met de markt</a:t>
            </a:r>
            <a:br>
              <a:rPr lang="nl-NL" b="0" dirty="0"/>
            </a:br>
            <a:br>
              <a:rPr lang="nl-NL" b="0" dirty="0"/>
            </a:br>
            <a:r>
              <a:rPr lang="nl-NL" dirty="0"/>
              <a:t>Ivo van Hauten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51289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F49C2-8818-4D60-9777-B377A6F0D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72" y="46864"/>
            <a:ext cx="8545861" cy="468677"/>
          </a:xfrm>
        </p:spPr>
        <p:txBody>
          <a:bodyPr/>
          <a:lstStyle/>
          <a:p>
            <a:r>
              <a:rPr lang="nl-BE" dirty="0"/>
              <a:t>Financieringsmechanisme</a:t>
            </a:r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DEE0BD73-FDA2-4B06-BF90-C2CB9992E404}"/>
              </a:ext>
            </a:extLst>
          </p:cNvPr>
          <p:cNvGrpSpPr/>
          <p:nvPr/>
        </p:nvGrpSpPr>
        <p:grpSpPr>
          <a:xfrm>
            <a:off x="1360028" y="90967"/>
            <a:ext cx="6479539" cy="4522469"/>
            <a:chOff x="0" y="0"/>
            <a:chExt cx="6479752" cy="4522789"/>
          </a:xfrm>
        </p:grpSpPr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149D4535-3F27-4362-8498-B212BEE154A8}"/>
                </a:ext>
              </a:extLst>
            </p:cNvPr>
            <p:cNvGrpSpPr/>
            <p:nvPr/>
          </p:nvGrpSpPr>
          <p:grpSpPr>
            <a:xfrm>
              <a:off x="4491567" y="508000"/>
              <a:ext cx="1864148" cy="3910117"/>
              <a:chOff x="52917" y="0"/>
              <a:chExt cx="1864148" cy="3910117"/>
            </a:xfrm>
          </p:grpSpPr>
          <p:grpSp>
            <p:nvGrpSpPr>
              <p:cNvPr id="50" name="Groep 49">
                <a:extLst>
                  <a:ext uri="{FF2B5EF4-FFF2-40B4-BE49-F238E27FC236}">
                    <a16:creationId xmlns:a16="http://schemas.microsoft.com/office/drawing/2014/main" id="{8E923804-ACA6-4B1C-B11E-D3FDAB99BE23}"/>
                  </a:ext>
                </a:extLst>
              </p:cNvPr>
              <p:cNvGrpSpPr/>
              <p:nvPr/>
            </p:nvGrpSpPr>
            <p:grpSpPr>
              <a:xfrm>
                <a:off x="52917" y="1185333"/>
                <a:ext cx="1863043" cy="1144846"/>
                <a:chOff x="0" y="0"/>
                <a:chExt cx="1863104" cy="1144986"/>
              </a:xfrm>
            </p:grpSpPr>
            <p:sp>
              <p:nvSpPr>
                <p:cNvPr id="64" name="Tekstvak 2">
                  <a:extLst>
                    <a:ext uri="{FF2B5EF4-FFF2-40B4-BE49-F238E27FC236}">
                      <a16:creationId xmlns:a16="http://schemas.microsoft.com/office/drawing/2014/main" id="{150C23D7-CB99-465B-B534-68DA7C36B49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7922" y="0"/>
                  <a:ext cx="1065182" cy="114498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Subsidiedossier 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50% van subsidiabele kosten na aftrek inkomsten en investerings-bijdragen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5" name="Rechte verbindingslijn met pijl 64">
                  <a:extLst>
                    <a:ext uri="{FF2B5EF4-FFF2-40B4-BE49-F238E27FC236}">
                      <a16:creationId xmlns:a16="http://schemas.microsoft.com/office/drawing/2014/main" id="{F452A76E-B36F-42BA-AD04-186ED4667F83}"/>
                    </a:ext>
                  </a:extLst>
                </p:cNvPr>
                <p:cNvCxnSpPr/>
                <p:nvPr/>
              </p:nvCxnSpPr>
              <p:spPr>
                <a:xfrm flipH="1">
                  <a:off x="0" y="592182"/>
                  <a:ext cx="782632" cy="0"/>
                </a:xfrm>
                <a:prstGeom prst="straightConnector1">
                  <a:avLst/>
                </a:prstGeom>
                <a:ln>
                  <a:solidFill>
                    <a:schemeClr val="accent5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ep 50">
                <a:extLst>
                  <a:ext uri="{FF2B5EF4-FFF2-40B4-BE49-F238E27FC236}">
                    <a16:creationId xmlns:a16="http://schemas.microsoft.com/office/drawing/2014/main" id="{ED0D559E-7C96-4321-9515-1FE907C9694E}"/>
                  </a:ext>
                </a:extLst>
              </p:cNvPr>
              <p:cNvGrpSpPr/>
              <p:nvPr/>
            </p:nvGrpSpPr>
            <p:grpSpPr>
              <a:xfrm>
                <a:off x="52917" y="0"/>
                <a:ext cx="1863015" cy="581226"/>
                <a:chOff x="0" y="0"/>
                <a:chExt cx="1863076" cy="581297"/>
              </a:xfrm>
            </p:grpSpPr>
            <p:sp>
              <p:nvSpPr>
                <p:cNvPr id="61" name="Tekstvak 2">
                  <a:extLst>
                    <a:ext uri="{FF2B5EF4-FFF2-40B4-BE49-F238E27FC236}">
                      <a16:creationId xmlns:a16="http://schemas.microsoft.com/office/drawing/2014/main" id="{D8E62A67-0D37-4B05-9686-758BA0EE96F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7922" y="0"/>
                  <a:ext cx="1065154" cy="58129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BE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Inkomsten uit recuperatie materialen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2" name="Rechte verbindingslijn met pijl 61">
                  <a:extLst>
                    <a:ext uri="{FF2B5EF4-FFF2-40B4-BE49-F238E27FC236}">
                      <a16:creationId xmlns:a16="http://schemas.microsoft.com/office/drawing/2014/main" id="{2FD03E07-CBC8-4C73-9311-9715D058AE73}"/>
                    </a:ext>
                  </a:extLst>
                </p:cNvPr>
                <p:cNvCxnSpPr/>
                <p:nvPr/>
              </p:nvCxnSpPr>
              <p:spPr>
                <a:xfrm flipH="1">
                  <a:off x="0" y="504009"/>
                  <a:ext cx="782626" cy="0"/>
                </a:xfrm>
                <a:prstGeom prst="straightConnector1">
                  <a:avLst/>
                </a:prstGeom>
                <a:ln>
                  <a:solidFill>
                    <a:schemeClr val="accent5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ep 51">
                <a:extLst>
                  <a:ext uri="{FF2B5EF4-FFF2-40B4-BE49-F238E27FC236}">
                    <a16:creationId xmlns:a16="http://schemas.microsoft.com/office/drawing/2014/main" id="{8E965538-F922-4E6E-B74D-F94900CF2570}"/>
                  </a:ext>
                </a:extLst>
              </p:cNvPr>
              <p:cNvGrpSpPr/>
              <p:nvPr/>
            </p:nvGrpSpPr>
            <p:grpSpPr>
              <a:xfrm>
                <a:off x="52917" y="635000"/>
                <a:ext cx="1863015" cy="500872"/>
                <a:chOff x="0" y="0"/>
                <a:chExt cx="1863076" cy="500933"/>
              </a:xfrm>
            </p:grpSpPr>
            <p:sp>
              <p:nvSpPr>
                <p:cNvPr id="58" name="Tekstvak 2">
                  <a:extLst>
                    <a:ext uri="{FF2B5EF4-FFF2-40B4-BE49-F238E27FC236}">
                      <a16:creationId xmlns:a16="http://schemas.microsoft.com/office/drawing/2014/main" id="{9D0CB5C1-F204-46B0-B5DD-CB9CB9482C9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7922" y="0"/>
                  <a:ext cx="1065154" cy="50093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BE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Voorschotten  Hermesfonds </a:t>
                  </a:r>
                  <a:r>
                    <a:rPr lang="nl-BE" sz="90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2016, 2018, 2019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9" name="Rechte verbindingslijn met pijl 58">
                  <a:extLst>
                    <a:ext uri="{FF2B5EF4-FFF2-40B4-BE49-F238E27FC236}">
                      <a16:creationId xmlns:a16="http://schemas.microsoft.com/office/drawing/2014/main" id="{C102DEE3-E13E-422F-85DC-C5B879390BA5}"/>
                    </a:ext>
                  </a:extLst>
                </p:cNvPr>
                <p:cNvCxnSpPr/>
                <p:nvPr/>
              </p:nvCxnSpPr>
              <p:spPr>
                <a:xfrm flipH="1">
                  <a:off x="0" y="278674"/>
                  <a:ext cx="782320" cy="0"/>
                </a:xfrm>
                <a:prstGeom prst="straightConnector1">
                  <a:avLst/>
                </a:prstGeom>
                <a:ln>
                  <a:solidFill>
                    <a:schemeClr val="accent5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ep 52">
                <a:extLst>
                  <a:ext uri="{FF2B5EF4-FFF2-40B4-BE49-F238E27FC236}">
                    <a16:creationId xmlns:a16="http://schemas.microsoft.com/office/drawing/2014/main" id="{021B43AD-695E-4E96-8B1B-D77EFA4F8404}"/>
                  </a:ext>
                </a:extLst>
              </p:cNvPr>
              <p:cNvGrpSpPr/>
              <p:nvPr/>
            </p:nvGrpSpPr>
            <p:grpSpPr>
              <a:xfrm>
                <a:off x="55020" y="2379133"/>
                <a:ext cx="1862045" cy="1530984"/>
                <a:chOff x="0" y="0"/>
                <a:chExt cx="1863103" cy="1531671"/>
              </a:xfrm>
            </p:grpSpPr>
            <p:sp>
              <p:nvSpPr>
                <p:cNvPr id="55" name="Tekstvak 2">
                  <a:extLst>
                    <a:ext uri="{FF2B5EF4-FFF2-40B4-BE49-F238E27FC236}">
                      <a16:creationId xmlns:a16="http://schemas.microsoft.com/office/drawing/2014/main" id="{57D5866F-E1A7-4C02-8C44-82C13BC55E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7922" y="0"/>
                  <a:ext cx="1065181" cy="153167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Dotatie 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op alle kosten bouwheerschap De Vlaamse Waterweg na aftrek inkomsten, investerings-bijdragen en ontvangen subsidies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6" name="Rechte verbindingslijn met pijl 55">
                  <a:extLst>
                    <a:ext uri="{FF2B5EF4-FFF2-40B4-BE49-F238E27FC236}">
                      <a16:creationId xmlns:a16="http://schemas.microsoft.com/office/drawing/2014/main" id="{10509B2C-DCD6-4E24-B609-D7E2CA58045D}"/>
                    </a:ext>
                  </a:extLst>
                </p:cNvPr>
                <p:cNvCxnSpPr/>
                <p:nvPr/>
              </p:nvCxnSpPr>
              <p:spPr>
                <a:xfrm flipH="1">
                  <a:off x="0" y="784860"/>
                  <a:ext cx="782320" cy="0"/>
                </a:xfrm>
                <a:prstGeom prst="straightConnector1">
                  <a:avLst/>
                </a:prstGeom>
                <a:ln>
                  <a:solidFill>
                    <a:schemeClr val="accent5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" name="Tekstvak 2">
              <a:extLst>
                <a:ext uri="{FF2B5EF4-FFF2-40B4-BE49-F238E27FC236}">
                  <a16:creationId xmlns:a16="http://schemas.microsoft.com/office/drawing/2014/main" id="{0D1427DB-F286-4557-85FF-6D0D817A3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9534" y="0"/>
              <a:ext cx="1084521" cy="240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tabLst>
                  <a:tab pos="180340" algn="l"/>
                  <a:tab pos="540385" algn="l"/>
                  <a:tab pos="2790190" algn="ctr"/>
                  <a:tab pos="5581015" algn="r"/>
                </a:tabLst>
              </a:pPr>
              <a:r>
                <a:rPr lang="nl-BE" sz="9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Vlaamse begroting</a:t>
              </a:r>
              <a:endParaRPr lang="nl-BE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Groep 8">
              <a:extLst>
                <a:ext uri="{FF2B5EF4-FFF2-40B4-BE49-F238E27FC236}">
                  <a16:creationId xmlns:a16="http://schemas.microsoft.com/office/drawing/2014/main" id="{DE94F652-6EA7-4354-BDAE-B2543BE10E64}"/>
                </a:ext>
              </a:extLst>
            </p:cNvPr>
            <p:cNvGrpSpPr/>
            <p:nvPr/>
          </p:nvGrpSpPr>
          <p:grpSpPr>
            <a:xfrm>
              <a:off x="3767667" y="107950"/>
              <a:ext cx="543208" cy="396478"/>
              <a:chOff x="0" y="0"/>
              <a:chExt cx="543208" cy="396478"/>
            </a:xfrm>
          </p:grpSpPr>
          <p:cxnSp>
            <p:nvCxnSpPr>
              <p:cNvPr id="48" name="Rechte verbindingslijn 47">
                <a:extLst>
                  <a:ext uri="{FF2B5EF4-FFF2-40B4-BE49-F238E27FC236}">
                    <a16:creationId xmlns:a16="http://schemas.microsoft.com/office/drawing/2014/main" id="{1978D321-B324-435F-8480-4839E199483E}"/>
                  </a:ext>
                </a:extLst>
              </p:cNvPr>
              <p:cNvCxnSpPr/>
              <p:nvPr/>
            </p:nvCxnSpPr>
            <p:spPr>
              <a:xfrm flipH="1" flipV="1">
                <a:off x="0" y="0"/>
                <a:ext cx="4527" cy="396478"/>
              </a:xfrm>
              <a:prstGeom prst="line">
                <a:avLst/>
              </a:prstGeom>
              <a:ln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met pijl 48">
                <a:extLst>
                  <a:ext uri="{FF2B5EF4-FFF2-40B4-BE49-F238E27FC236}">
                    <a16:creationId xmlns:a16="http://schemas.microsoft.com/office/drawing/2014/main" id="{705A4552-7440-4854-AF2C-E770A107BA2F}"/>
                  </a:ext>
                </a:extLst>
              </p:cNvPr>
              <p:cNvCxnSpPr/>
              <p:nvPr/>
            </p:nvCxnSpPr>
            <p:spPr>
              <a:xfrm>
                <a:off x="0" y="2830"/>
                <a:ext cx="543208" cy="4527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ep 9">
              <a:extLst>
                <a:ext uri="{FF2B5EF4-FFF2-40B4-BE49-F238E27FC236}">
                  <a16:creationId xmlns:a16="http://schemas.microsoft.com/office/drawing/2014/main" id="{D7CB33F2-E8E0-4D00-9D20-2E938D703D51}"/>
                </a:ext>
              </a:extLst>
            </p:cNvPr>
            <p:cNvGrpSpPr/>
            <p:nvPr/>
          </p:nvGrpSpPr>
          <p:grpSpPr>
            <a:xfrm>
              <a:off x="5393267" y="100347"/>
              <a:ext cx="1086485" cy="3609111"/>
              <a:chOff x="0" y="-18186"/>
              <a:chExt cx="1086485" cy="3609111"/>
            </a:xfrm>
          </p:grpSpPr>
          <p:cxnSp>
            <p:nvCxnSpPr>
              <p:cNvPr id="43" name="Rechte verbindingslijn 42">
                <a:extLst>
                  <a:ext uri="{FF2B5EF4-FFF2-40B4-BE49-F238E27FC236}">
                    <a16:creationId xmlns:a16="http://schemas.microsoft.com/office/drawing/2014/main" id="{3D240815-9196-4B84-8082-191CA16CAA52}"/>
                  </a:ext>
                </a:extLst>
              </p:cNvPr>
              <p:cNvCxnSpPr/>
              <p:nvPr/>
            </p:nvCxnSpPr>
            <p:spPr>
              <a:xfrm>
                <a:off x="0" y="0"/>
                <a:ext cx="1066533" cy="11914"/>
              </a:xfrm>
              <a:prstGeom prst="line">
                <a:avLst/>
              </a:prstGeom>
              <a:ln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3">
                <a:extLst>
                  <a:ext uri="{FF2B5EF4-FFF2-40B4-BE49-F238E27FC236}">
                    <a16:creationId xmlns:a16="http://schemas.microsoft.com/office/drawing/2014/main" id="{CF5442CB-89C8-42CC-8794-0C8D1C62B45D}"/>
                  </a:ext>
                </a:extLst>
              </p:cNvPr>
              <p:cNvCxnSpPr/>
              <p:nvPr/>
            </p:nvCxnSpPr>
            <p:spPr>
              <a:xfrm>
                <a:off x="1066800" y="-18186"/>
                <a:ext cx="19685" cy="3574733"/>
              </a:xfrm>
              <a:prstGeom prst="line">
                <a:avLst/>
              </a:prstGeom>
              <a:ln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met pijl 44">
                <a:extLst>
                  <a:ext uri="{FF2B5EF4-FFF2-40B4-BE49-F238E27FC236}">
                    <a16:creationId xmlns:a16="http://schemas.microsoft.com/office/drawing/2014/main" id="{E289A8C7-7E6F-4C71-8BEB-E8D165CF9993}"/>
                  </a:ext>
                </a:extLst>
              </p:cNvPr>
              <p:cNvCxnSpPr/>
              <p:nvPr/>
            </p:nvCxnSpPr>
            <p:spPr>
              <a:xfrm flipH="1">
                <a:off x="966788" y="2157413"/>
                <a:ext cx="116205" cy="0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met pijl 45">
                <a:extLst>
                  <a:ext uri="{FF2B5EF4-FFF2-40B4-BE49-F238E27FC236}">
                    <a16:creationId xmlns:a16="http://schemas.microsoft.com/office/drawing/2014/main" id="{708F7C53-2565-4849-913F-4AE212BB57D7}"/>
                  </a:ext>
                </a:extLst>
              </p:cNvPr>
              <p:cNvCxnSpPr/>
              <p:nvPr/>
            </p:nvCxnSpPr>
            <p:spPr>
              <a:xfrm flipH="1">
                <a:off x="962025" y="1266825"/>
                <a:ext cx="116205" cy="0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met pijl 46">
                <a:extLst>
                  <a:ext uri="{FF2B5EF4-FFF2-40B4-BE49-F238E27FC236}">
                    <a16:creationId xmlns:a16="http://schemas.microsoft.com/office/drawing/2014/main" id="{411EAA6F-8F91-49A7-BD49-1DA85939B61E}"/>
                  </a:ext>
                </a:extLst>
              </p:cNvPr>
              <p:cNvCxnSpPr/>
              <p:nvPr/>
            </p:nvCxnSpPr>
            <p:spPr>
              <a:xfrm flipH="1">
                <a:off x="962025" y="3590925"/>
                <a:ext cx="116205" cy="0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ep 10">
              <a:extLst>
                <a:ext uri="{FF2B5EF4-FFF2-40B4-BE49-F238E27FC236}">
                  <a16:creationId xmlns:a16="http://schemas.microsoft.com/office/drawing/2014/main" id="{03E5D692-3EE7-4F6D-A986-09A42CCC28ED}"/>
                </a:ext>
              </a:extLst>
            </p:cNvPr>
            <p:cNvGrpSpPr/>
            <p:nvPr/>
          </p:nvGrpSpPr>
          <p:grpSpPr>
            <a:xfrm>
              <a:off x="2070026" y="562260"/>
              <a:ext cx="1097243" cy="3506552"/>
              <a:chOff x="63426" y="392927"/>
              <a:chExt cx="1097243" cy="3506552"/>
            </a:xfrm>
          </p:grpSpPr>
          <p:cxnSp>
            <p:nvCxnSpPr>
              <p:cNvPr id="42" name="Rechte verbindingslijn met pijl 41">
                <a:extLst>
                  <a:ext uri="{FF2B5EF4-FFF2-40B4-BE49-F238E27FC236}">
                    <a16:creationId xmlns:a16="http://schemas.microsoft.com/office/drawing/2014/main" id="{399B5EC8-0023-4F1E-804B-B702F30B60E8}"/>
                  </a:ext>
                </a:extLst>
              </p:cNvPr>
              <p:cNvCxnSpPr/>
              <p:nvPr/>
            </p:nvCxnSpPr>
            <p:spPr>
              <a:xfrm>
                <a:off x="91437" y="392927"/>
                <a:ext cx="1060721" cy="0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met pijl 39">
                <a:extLst>
                  <a:ext uri="{FF2B5EF4-FFF2-40B4-BE49-F238E27FC236}">
                    <a16:creationId xmlns:a16="http://schemas.microsoft.com/office/drawing/2014/main" id="{90F96DAD-A254-4060-973B-640DF2FD701F}"/>
                  </a:ext>
                </a:extLst>
              </p:cNvPr>
              <p:cNvCxnSpPr/>
              <p:nvPr/>
            </p:nvCxnSpPr>
            <p:spPr>
              <a:xfrm>
                <a:off x="92188" y="1464119"/>
                <a:ext cx="1039022" cy="0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Verbindingslijn: gebogen 37">
                <a:extLst>
                  <a:ext uri="{FF2B5EF4-FFF2-40B4-BE49-F238E27FC236}">
                    <a16:creationId xmlns:a16="http://schemas.microsoft.com/office/drawing/2014/main" id="{B237DED3-BCBA-4624-AB37-5110EDA01909}"/>
                  </a:ext>
                </a:extLst>
              </p:cNvPr>
              <p:cNvCxnSpPr/>
              <p:nvPr/>
            </p:nvCxnSpPr>
            <p:spPr>
              <a:xfrm flipV="1">
                <a:off x="63426" y="530757"/>
                <a:ext cx="1097243" cy="1528255"/>
              </a:xfrm>
              <a:prstGeom prst="bentConnector3">
                <a:avLst>
                  <a:gd name="adj1" fmla="val 847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chte verbindingslijn met pijl 35">
                <a:extLst>
                  <a:ext uri="{FF2B5EF4-FFF2-40B4-BE49-F238E27FC236}">
                    <a16:creationId xmlns:a16="http://schemas.microsoft.com/office/drawing/2014/main" id="{22CA796E-6A2B-4CAB-96EF-6CE583D45D52}"/>
                  </a:ext>
                </a:extLst>
              </p:cNvPr>
              <p:cNvCxnSpPr/>
              <p:nvPr/>
            </p:nvCxnSpPr>
            <p:spPr>
              <a:xfrm>
                <a:off x="73997" y="2797728"/>
                <a:ext cx="1039022" cy="0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met pijl 33">
                <a:extLst>
                  <a:ext uri="{FF2B5EF4-FFF2-40B4-BE49-F238E27FC236}">
                    <a16:creationId xmlns:a16="http://schemas.microsoft.com/office/drawing/2014/main" id="{0965A34D-8324-4E78-8B09-F433C05988E9}"/>
                  </a:ext>
                </a:extLst>
              </p:cNvPr>
              <p:cNvCxnSpPr/>
              <p:nvPr/>
            </p:nvCxnSpPr>
            <p:spPr>
              <a:xfrm>
                <a:off x="68712" y="3899479"/>
                <a:ext cx="1039022" cy="0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ep 11">
              <a:extLst>
                <a:ext uri="{FF2B5EF4-FFF2-40B4-BE49-F238E27FC236}">
                  <a16:creationId xmlns:a16="http://schemas.microsoft.com/office/drawing/2014/main" id="{6BCE6EF2-5835-4F99-A448-7F09C7136544}"/>
                </a:ext>
              </a:extLst>
            </p:cNvPr>
            <p:cNvGrpSpPr/>
            <p:nvPr/>
          </p:nvGrpSpPr>
          <p:grpSpPr>
            <a:xfrm>
              <a:off x="0" y="499533"/>
              <a:ext cx="2104289" cy="4023256"/>
              <a:chOff x="0" y="0"/>
              <a:chExt cx="2104358" cy="4023751"/>
            </a:xfrm>
          </p:grpSpPr>
          <p:sp>
            <p:nvSpPr>
              <p:cNvPr id="16" name="Linkeraccolade 15">
                <a:extLst>
                  <a:ext uri="{FF2B5EF4-FFF2-40B4-BE49-F238E27FC236}">
                    <a16:creationId xmlns:a16="http://schemas.microsoft.com/office/drawing/2014/main" id="{3CB67435-FF3A-41E7-B01B-322677DCBBA9}"/>
                  </a:ext>
                </a:extLst>
              </p:cNvPr>
              <p:cNvSpPr/>
              <p:nvPr/>
            </p:nvSpPr>
            <p:spPr>
              <a:xfrm>
                <a:off x="357859" y="11220"/>
                <a:ext cx="122031" cy="1495479"/>
              </a:xfrm>
              <a:prstGeom prst="leftBrac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nl-BE"/>
              </a:p>
            </p:txBody>
          </p:sp>
          <p:sp>
            <p:nvSpPr>
              <p:cNvPr id="17" name="Linkeraccolade 16">
                <a:extLst>
                  <a:ext uri="{FF2B5EF4-FFF2-40B4-BE49-F238E27FC236}">
                    <a16:creationId xmlns:a16="http://schemas.microsoft.com/office/drawing/2014/main" id="{C87B6437-30C3-48D6-A635-DE31EA3B276F}"/>
                  </a:ext>
                </a:extLst>
              </p:cNvPr>
              <p:cNvSpPr/>
              <p:nvPr/>
            </p:nvSpPr>
            <p:spPr>
              <a:xfrm>
                <a:off x="335420" y="1688555"/>
                <a:ext cx="150745" cy="1326455"/>
              </a:xfrm>
              <a:prstGeom prst="leftBrac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nl-BE"/>
              </a:p>
            </p:txBody>
          </p:sp>
          <p:sp>
            <p:nvSpPr>
              <p:cNvPr id="18" name="Tekstvak 2">
                <a:extLst>
                  <a:ext uri="{FF2B5EF4-FFF2-40B4-BE49-F238E27FC236}">
                    <a16:creationId xmlns:a16="http://schemas.microsoft.com/office/drawing/2014/main" id="{5C3E618B-2F49-4168-8F21-6555187E57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439" y="628299"/>
                <a:ext cx="286901" cy="2761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tabLst>
                    <a:tab pos="180340" algn="l"/>
                    <a:tab pos="540385" algn="l"/>
                    <a:tab pos="2790190" algn="ctr"/>
                    <a:tab pos="5581015" algn="r"/>
                  </a:tabLst>
                </a:pPr>
                <a:r>
                  <a:rPr lang="en-US" sz="1200" b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nl-BE" sz="12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kstvak 2">
                <a:extLst>
                  <a:ext uri="{FF2B5EF4-FFF2-40B4-BE49-F238E27FC236}">
                    <a16:creationId xmlns:a16="http://schemas.microsoft.com/office/drawing/2014/main" id="{1F58E952-3862-4B6F-BC50-A24B287ECB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2221487"/>
                <a:ext cx="286901" cy="2761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tabLst>
                    <a:tab pos="180340" algn="l"/>
                    <a:tab pos="540385" algn="l"/>
                    <a:tab pos="2790190" algn="ctr"/>
                    <a:tab pos="5581015" algn="r"/>
                  </a:tabLst>
                </a:pPr>
                <a:r>
                  <a:rPr lang="nl-NL" sz="1200" b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nl-BE" sz="12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Linkeraccolade 19">
                <a:extLst>
                  <a:ext uri="{FF2B5EF4-FFF2-40B4-BE49-F238E27FC236}">
                    <a16:creationId xmlns:a16="http://schemas.microsoft.com/office/drawing/2014/main" id="{AC2A9380-CBA5-4EEF-A9D7-E920DF2267ED}"/>
                  </a:ext>
                </a:extLst>
              </p:cNvPr>
              <p:cNvSpPr/>
              <p:nvPr/>
            </p:nvSpPr>
            <p:spPr>
              <a:xfrm>
                <a:off x="380299" y="3197595"/>
                <a:ext cx="100197" cy="794831"/>
              </a:xfrm>
              <a:prstGeom prst="leftBrac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nl-BE"/>
              </a:p>
            </p:txBody>
          </p:sp>
          <p:sp>
            <p:nvSpPr>
              <p:cNvPr id="21" name="Tekstvak 2">
                <a:extLst>
                  <a:ext uri="{FF2B5EF4-FFF2-40B4-BE49-F238E27FC236}">
                    <a16:creationId xmlns:a16="http://schemas.microsoft.com/office/drawing/2014/main" id="{C25C73B3-BB31-42F0-A10D-E3CFB3CF79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59" y="3466866"/>
                <a:ext cx="286901" cy="2761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tabLst>
                    <a:tab pos="180340" algn="l"/>
                    <a:tab pos="540385" algn="l"/>
                    <a:tab pos="2790190" algn="ctr"/>
                    <a:tab pos="5581015" algn="r"/>
                  </a:tabLst>
                </a:pPr>
                <a:r>
                  <a:rPr lang="nl-NL" sz="1200" b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nl-BE" sz="12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2" name="Groep 21">
                <a:extLst>
                  <a:ext uri="{FF2B5EF4-FFF2-40B4-BE49-F238E27FC236}">
                    <a16:creationId xmlns:a16="http://schemas.microsoft.com/office/drawing/2014/main" id="{399AA183-5852-416B-8B7A-02F789E8BA06}"/>
                  </a:ext>
                </a:extLst>
              </p:cNvPr>
              <p:cNvGrpSpPr/>
              <p:nvPr/>
            </p:nvGrpSpPr>
            <p:grpSpPr>
              <a:xfrm>
                <a:off x="532932" y="0"/>
                <a:ext cx="1571426" cy="4023751"/>
                <a:chOff x="-90" y="0"/>
                <a:chExt cx="1516470" cy="4025437"/>
              </a:xfrm>
            </p:grpSpPr>
            <p:sp>
              <p:nvSpPr>
                <p:cNvPr id="23" name="Tekstvak 2">
                  <a:extLst>
                    <a:ext uri="{FF2B5EF4-FFF2-40B4-BE49-F238E27FC236}">
                      <a16:creationId xmlns:a16="http://schemas.microsoft.com/office/drawing/2014/main" id="{40F5753D-5571-40F0-A2C4-D6E29199CE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90" y="365578"/>
                  <a:ext cx="1508759" cy="106552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Investeringsverplichting B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44,81% van: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Sloopkosten </a:t>
                  </a:r>
                  <a:r>
                    <a:rPr lang="nl-BE" sz="900" dirty="0" err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gemeen-schappelijke</a:t>
                  </a: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delen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Infrastructuur (-50%)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Saneringen 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Tekstvak 16">
                  <a:extLst>
                    <a:ext uri="{FF2B5EF4-FFF2-40B4-BE49-F238E27FC236}">
                      <a16:creationId xmlns:a16="http://schemas.microsoft.com/office/drawing/2014/main" id="{D3681C2B-2520-4C51-8B98-93F047EE3ED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1516380" cy="3003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Biedprijs zone B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Tekstvak 17">
                  <a:extLst>
                    <a:ext uri="{FF2B5EF4-FFF2-40B4-BE49-F238E27FC236}">
                      <a16:creationId xmlns:a16="http://schemas.microsoft.com/office/drawing/2014/main" id="{987CB12D-A145-45FE-B1BE-E6FA8EFB15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686560"/>
                  <a:ext cx="1493520" cy="29527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Biedprijs zone A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dirty="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Tekstvak 2">
                  <a:extLst>
                    <a:ext uri="{FF2B5EF4-FFF2-40B4-BE49-F238E27FC236}">
                      <a16:creationId xmlns:a16="http://schemas.microsoft.com/office/drawing/2014/main" id="{C81C4D6E-E4A9-4772-B321-32D3AAA544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60" y="2046538"/>
                  <a:ext cx="1493519" cy="106552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Investeringsverplichting A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4,83% van:</a:t>
                  </a:r>
                  <a:endParaRPr lang="nl-BE" sz="12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Sloopkosten gem. deel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Saneringen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Infrastructuur (-50%)</a:t>
                  </a:r>
                  <a:endParaRPr lang="nl-BE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kstvak 2">
                  <a:extLst>
                    <a:ext uri="{FF2B5EF4-FFF2-40B4-BE49-F238E27FC236}">
                      <a16:creationId xmlns:a16="http://schemas.microsoft.com/office/drawing/2014/main" id="{65D2699C-3432-41AB-82A0-6B878D7966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45" y="3195250"/>
                  <a:ext cx="1487804" cy="83018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>
                    <a:tabLst>
                      <a:tab pos="180340" algn="l"/>
                      <a:tab pos="540385" algn="l"/>
                      <a:tab pos="2790190" algn="ctr"/>
                      <a:tab pos="5581015" algn="r"/>
                    </a:tabLst>
                  </a:pPr>
                  <a:r>
                    <a:rPr lang="nl-NL" sz="900" b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Investeringsverplichting C</a:t>
                  </a:r>
                  <a:endParaRPr lang="nl-BE" sz="12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lvl="0" indent="-342900" algn="l">
                    <a:lnSpc>
                      <a:spcPts val="1350"/>
                    </a:lnSpc>
                    <a:buFont typeface="Symbol" panose="05050102010706020507" pitchFamily="18" charset="2"/>
                    <a:buChar char=""/>
                  </a:pPr>
                  <a:r>
                    <a:rPr lang="nl-BE" sz="9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€ 35,25 per m2 (forfaitair bedrag)</a:t>
                  </a:r>
                  <a:endParaRPr lang="nl-BE" sz="100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13" name="Groep 12">
              <a:extLst>
                <a:ext uri="{FF2B5EF4-FFF2-40B4-BE49-F238E27FC236}">
                  <a16:creationId xmlns:a16="http://schemas.microsoft.com/office/drawing/2014/main" id="{765FC908-86D6-44FA-9D59-A9F2F73A777F}"/>
                </a:ext>
              </a:extLst>
            </p:cNvPr>
            <p:cNvGrpSpPr/>
            <p:nvPr/>
          </p:nvGrpSpPr>
          <p:grpSpPr>
            <a:xfrm>
              <a:off x="3158067" y="516466"/>
              <a:ext cx="1330209" cy="3948053"/>
              <a:chOff x="0" y="0"/>
              <a:chExt cx="1330254" cy="3948539"/>
            </a:xfrm>
          </p:grpSpPr>
          <p:sp>
            <p:nvSpPr>
              <p:cNvPr id="14" name="Tekstvak 2">
                <a:extLst>
                  <a:ext uri="{FF2B5EF4-FFF2-40B4-BE49-F238E27FC236}">
                    <a16:creationId xmlns:a16="http://schemas.microsoft.com/office/drawing/2014/main" id="{B351C604-8A7C-4C88-8231-0A9BF80FE9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310243"/>
                <a:ext cx="1327951" cy="36382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tabLst>
                    <a:tab pos="180340" algn="l"/>
                    <a:tab pos="540385" algn="l"/>
                    <a:tab pos="2790190" algn="ctr"/>
                    <a:tab pos="5581015" algn="r"/>
                  </a:tabLst>
                </a:pPr>
                <a:r>
                  <a:rPr lang="en-US" sz="900" b="1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Bouwheerschap</a:t>
                </a:r>
                <a:r>
                  <a:rPr lang="en-US" sz="9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De </a:t>
                </a:r>
                <a:r>
                  <a:rPr lang="en-US" sz="900" b="1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Vlaamse</a:t>
                </a:r>
                <a:r>
                  <a:rPr lang="en-US" sz="9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900" b="1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Waterweg</a:t>
                </a:r>
                <a:r>
                  <a:rPr lang="en-US" sz="9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nl-BE" sz="12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algn="l">
                  <a:lnSpc>
                    <a:spcPts val="1350"/>
                  </a:lnSpc>
                  <a:buFont typeface="Symbol" panose="05050102010706020507" pitchFamily="18" charset="2"/>
                  <a:buChar char=""/>
                </a:pPr>
                <a:r>
                  <a:rPr lang="nl-BE" sz="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Sloop zone C + algemene delen</a:t>
                </a:r>
                <a:endParaRPr lang="nl-BE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l">
                  <a:lnSpc>
                    <a:spcPts val="1350"/>
                  </a:lnSpc>
                  <a:buFont typeface="Symbol" panose="05050102010706020507" pitchFamily="18" charset="2"/>
                  <a:buChar char=""/>
                </a:pPr>
                <a:r>
                  <a:rPr lang="nl-BE" sz="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Aanleg infrastructuur zone A</a:t>
                </a:r>
                <a:endParaRPr lang="nl-BE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l">
                  <a:lnSpc>
                    <a:spcPts val="1350"/>
                  </a:lnSpc>
                  <a:buFont typeface="Symbol" panose="05050102010706020507" pitchFamily="18" charset="2"/>
                  <a:buChar char=""/>
                </a:pPr>
                <a:r>
                  <a:rPr lang="nl-BE" sz="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Sanering kern 1, 2, 3, 4, 5 en 13</a:t>
                </a:r>
                <a:endParaRPr lang="nl-BE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l">
                  <a:lnSpc>
                    <a:spcPts val="1350"/>
                  </a:lnSpc>
                  <a:buFont typeface="Symbol" panose="05050102010706020507" pitchFamily="18" charset="2"/>
                  <a:buChar char=""/>
                </a:pPr>
                <a:r>
                  <a:rPr lang="nl-BE" sz="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Grondverzet zone C</a:t>
                </a:r>
                <a:endParaRPr lang="nl-BE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l">
                  <a:lnSpc>
                    <a:spcPts val="1350"/>
                  </a:lnSpc>
                  <a:buFont typeface="Symbol" panose="05050102010706020507" pitchFamily="18" charset="2"/>
                  <a:buChar char=""/>
                </a:pPr>
                <a:r>
                  <a:rPr lang="nl-BE" sz="9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Kadeaanleg zone C</a:t>
                </a:r>
                <a:endParaRPr lang="nl-BE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Tekstvak 2">
                <a:extLst>
                  <a:ext uri="{FF2B5EF4-FFF2-40B4-BE49-F238E27FC236}">
                    <a16:creationId xmlns:a16="http://schemas.microsoft.com/office/drawing/2014/main" id="{020108CA-24B4-4938-A1BB-9D309D89B4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7" y="0"/>
                <a:ext cx="1320457" cy="24056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tabLst>
                    <a:tab pos="180340" algn="l"/>
                    <a:tab pos="540385" algn="l"/>
                    <a:tab pos="2790190" algn="ctr"/>
                    <a:tab pos="5581015" algn="r"/>
                  </a:tabLst>
                </a:pPr>
                <a:r>
                  <a:rPr lang="nl-NL" sz="900" b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Hermesfonds</a:t>
                </a:r>
                <a:endParaRPr lang="nl-BE" sz="12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33210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3107E78-5E1F-491E-D4BE-70A8C6DCE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D1363-5975-E749-E111-7D04B921E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069" y="281202"/>
            <a:ext cx="8545861" cy="468677"/>
          </a:xfrm>
        </p:spPr>
        <p:txBody>
          <a:bodyPr/>
          <a:lstStyle/>
          <a:p>
            <a:r>
              <a:rPr lang="nl-BE" dirty="0"/>
              <a:t>Boete-mechanisme werkgelegenheid</a:t>
            </a:r>
          </a:p>
        </p:txBody>
      </p:sp>
      <p:pic>
        <p:nvPicPr>
          <p:cNvPr id="4" name="Afbeelding 3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942E0F32-4A09-B6FD-9C18-53181DB811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5684" y="846211"/>
            <a:ext cx="5045396" cy="373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733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BB99BA-A687-6C2A-6DC7-EFB6E489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Ivo van Hauten</a:t>
            </a:r>
            <a:br>
              <a:rPr lang="nl-NL" sz="2400" dirty="0"/>
            </a:br>
            <a:r>
              <a:rPr lang="nl-NL" sz="2400" dirty="0"/>
              <a:t>Accountmanager Ruimtelijke Economie</a:t>
            </a:r>
            <a:br>
              <a:rPr lang="nl-NL" sz="2400" dirty="0"/>
            </a:br>
            <a:r>
              <a:rPr lang="nl-NL" sz="2400" dirty="0"/>
              <a:t>ivo.vanhauten@vlaio.be</a:t>
            </a:r>
            <a:br>
              <a:rPr lang="nl-NL" sz="2400" dirty="0"/>
            </a:br>
            <a:r>
              <a:rPr lang="nl-NL" sz="2400" dirty="0"/>
              <a:t>+32 4 717 38 355</a:t>
            </a:r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178285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4D27F-53D9-4EFF-ABFB-4A17F8EA1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Achtergrond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BDF21D-F382-48B5-9290-0440A7315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380" y="892258"/>
            <a:ext cx="7995340" cy="2918300"/>
          </a:xfrm>
        </p:spPr>
        <p:txBody>
          <a:bodyPr/>
          <a:lstStyle/>
          <a:p>
            <a:r>
              <a:rPr lang="nl-BE" sz="1800" dirty="0"/>
              <a:t>VO neemt gronden in Genk over van FORD (2013):</a:t>
            </a:r>
          </a:p>
          <a:p>
            <a:r>
              <a:rPr lang="nl-BE" sz="1800" dirty="0"/>
              <a:t>Akkoord op hoofdlijnen:</a:t>
            </a:r>
          </a:p>
          <a:p>
            <a:pPr lvl="1"/>
            <a:r>
              <a:rPr lang="nl-BE" dirty="0"/>
              <a:t>Vlaamse overheid neemt terreinen over voor € 1;</a:t>
            </a:r>
          </a:p>
          <a:p>
            <a:pPr lvl="1"/>
            <a:r>
              <a:rPr lang="nl-BE" dirty="0"/>
              <a:t>Ford betaalt € 7.000.000 niet gerealiseerde subsidieprojecten terug;</a:t>
            </a:r>
          </a:p>
          <a:p>
            <a:pPr lvl="1"/>
            <a:r>
              <a:rPr lang="nl-BE" dirty="0"/>
              <a:t>Sanerings- en milieuplicht wordt overgenomen door de Vlaamse overheid;</a:t>
            </a:r>
          </a:p>
          <a:p>
            <a:pPr lvl="1"/>
            <a:r>
              <a:rPr lang="nl-BE" dirty="0"/>
              <a:t>Vlaamse overheid en stad Genk zien af van elke rechtsvordering vs. Ford;</a:t>
            </a:r>
          </a:p>
          <a:p>
            <a:pPr lvl="1"/>
            <a:r>
              <a:rPr lang="nl-BE" dirty="0"/>
              <a:t>Machines en uitrusting blijven eigendom van Ford t/m 2016;</a:t>
            </a:r>
          </a:p>
          <a:p>
            <a:r>
              <a:rPr lang="nl-BE" sz="1800" dirty="0"/>
              <a:t>Motivatie:</a:t>
            </a:r>
          </a:p>
          <a:p>
            <a:pPr lvl="1"/>
            <a:r>
              <a:rPr lang="nl-BE" sz="1600" dirty="0"/>
              <a:t>Banenverlies (4.337 rechtsreeks, 2.816 toeleveranciers Limburg, 3.111 rest van Vlaanderen;</a:t>
            </a:r>
          </a:p>
          <a:p>
            <a:pPr lvl="1"/>
            <a:r>
              <a:rPr lang="nl-BE" sz="1600" dirty="0"/>
              <a:t>Strategisch terrein – 133 ha (‘gunstige’ bestemming, tri-modaal ontsloten) </a:t>
            </a:r>
          </a:p>
          <a:p>
            <a:pPr lvl="1"/>
            <a:r>
              <a:rPr lang="nl-BE" sz="1600" dirty="0"/>
              <a:t>(Financieel) complexe herontwikkeling (afbraak, sanering)</a:t>
            </a:r>
          </a:p>
          <a:p>
            <a:pPr lvl="1"/>
            <a:r>
              <a:rPr lang="nl-BE" sz="1600" dirty="0"/>
              <a:t>‘Showcase’ bedrijventerrein van de toekomst</a:t>
            </a:r>
          </a:p>
          <a:p>
            <a:pPr lvl="1"/>
            <a:endParaRPr lang="nl-BE" sz="1600" dirty="0"/>
          </a:p>
          <a:p>
            <a:pPr lvl="1"/>
            <a:endParaRPr lang="nl-BE" sz="1600" dirty="0"/>
          </a:p>
          <a:p>
            <a:pPr lvl="1"/>
            <a:endParaRPr lang="nl-BE" sz="1600" dirty="0"/>
          </a:p>
          <a:p>
            <a:pPr lvl="1"/>
            <a:endParaRPr lang="nl-BE" dirty="0"/>
          </a:p>
        </p:txBody>
      </p:sp>
      <p:pic>
        <p:nvPicPr>
          <p:cNvPr id="5" name="Afbeelding 4" descr="Afbeelding met lucht, Luchtfotografie, Vogelperspectief, buitenshuis&#10;&#10;Automatisch gegenereerde beschrijving">
            <a:extLst>
              <a:ext uri="{FF2B5EF4-FFF2-40B4-BE49-F238E27FC236}">
                <a16:creationId xmlns:a16="http://schemas.microsoft.com/office/drawing/2014/main" id="{CF7C0E49-E86A-246C-3501-6C4ED39A9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388" y="61938"/>
            <a:ext cx="3208919" cy="180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5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FD72C-2901-4D6F-A5AA-8924FE632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069" y="9254"/>
            <a:ext cx="8545861" cy="468677"/>
          </a:xfrm>
        </p:spPr>
        <p:txBody>
          <a:bodyPr/>
          <a:lstStyle/>
          <a:p>
            <a:r>
              <a:rPr lang="nl-BE" dirty="0"/>
              <a:t>Masterplan (2016)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C3CEE0-CCBD-4B4C-9A24-C3C29EB77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069" y="393573"/>
            <a:ext cx="7995340" cy="2918300"/>
          </a:xfrm>
        </p:spPr>
        <p:txBody>
          <a:bodyPr/>
          <a:lstStyle/>
          <a:p>
            <a:r>
              <a:rPr lang="nl-BE" sz="1800" dirty="0"/>
              <a:t>Ontwikkeling in drie zones:</a:t>
            </a:r>
          </a:p>
          <a:p>
            <a:pPr lvl="1"/>
            <a:r>
              <a:rPr lang="nl-BE" sz="1800" dirty="0"/>
              <a:t>Zone C: </a:t>
            </a:r>
          </a:p>
          <a:p>
            <a:pPr lvl="2"/>
            <a:r>
              <a:rPr lang="nl-BE" sz="1800" dirty="0"/>
              <a:t>watergebonden, ca. 48 ha</a:t>
            </a:r>
          </a:p>
          <a:p>
            <a:pPr lvl="2"/>
            <a:r>
              <a:rPr lang="nl-BE" sz="1800" dirty="0"/>
              <a:t>Ontwikkeling door de Vlaamse Waterweg </a:t>
            </a:r>
            <a:br>
              <a:rPr lang="nl-BE" sz="1800" dirty="0"/>
            </a:br>
            <a:r>
              <a:rPr lang="nl-BE" sz="1800" dirty="0"/>
              <a:t>(concessies - H. Essers &amp; Haven Genk)</a:t>
            </a:r>
            <a:br>
              <a:rPr lang="nl-BE" sz="1800" dirty="0"/>
            </a:br>
            <a:endParaRPr lang="nl-BE" sz="1800" dirty="0"/>
          </a:p>
          <a:p>
            <a:pPr lvl="1"/>
            <a:r>
              <a:rPr lang="nl-BE" sz="1800" dirty="0"/>
              <a:t>Zone B: </a:t>
            </a:r>
          </a:p>
          <a:p>
            <a:pPr lvl="2"/>
            <a:r>
              <a:rPr lang="nl-BE" sz="1800" dirty="0"/>
              <a:t>optioneel watergebonden, ca. 42 ha</a:t>
            </a:r>
          </a:p>
          <a:p>
            <a:pPr lvl="2"/>
            <a:r>
              <a:rPr lang="nl-BE" sz="1800" dirty="0"/>
              <a:t>Verkoop - Genk Green </a:t>
            </a:r>
            <a:r>
              <a:rPr lang="nl-BE" sz="1800" dirty="0" err="1"/>
              <a:t>Logistics</a:t>
            </a:r>
            <a:r>
              <a:rPr lang="nl-BE" sz="1800" dirty="0"/>
              <a:t> </a:t>
            </a:r>
            <a:br>
              <a:rPr lang="nl-BE" sz="1800" dirty="0"/>
            </a:br>
            <a:r>
              <a:rPr lang="nl-BE" sz="1800" dirty="0"/>
              <a:t>(na marktbevraging – m.i.v. BFC)</a:t>
            </a:r>
          </a:p>
          <a:p>
            <a:pPr lvl="1"/>
            <a:endParaRPr lang="nl-BE" sz="1800" dirty="0"/>
          </a:p>
          <a:p>
            <a:pPr lvl="1"/>
            <a:r>
              <a:rPr lang="nl-BE" sz="1800" dirty="0"/>
              <a:t>Zone A: </a:t>
            </a:r>
          </a:p>
          <a:p>
            <a:pPr lvl="2"/>
            <a:r>
              <a:rPr lang="nl-BE" sz="1800" dirty="0"/>
              <a:t>openbaar domein &amp; gemeenschappelijke </a:t>
            </a:r>
            <a:br>
              <a:rPr lang="nl-BE" sz="1800" dirty="0"/>
            </a:br>
            <a:r>
              <a:rPr lang="nl-BE" sz="1800" dirty="0"/>
              <a:t>functies, ca. 43 ha. (4,5 ha uitgeefbaar);</a:t>
            </a:r>
          </a:p>
          <a:p>
            <a:pPr lvl="2"/>
            <a:r>
              <a:rPr lang="nl-BE" sz="1800" dirty="0"/>
              <a:t>Bouwheerschap de Vlaamse Waterweg</a:t>
            </a:r>
          </a:p>
          <a:p>
            <a:endParaRPr lang="nl-BE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425416C-79AD-49E5-BD81-D4EDD8533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851" y="116632"/>
            <a:ext cx="3361828" cy="434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8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B9F69-A134-41BD-ADE6-687309A88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Ruimtelijk concept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F222E6-552D-4005-893F-68749CF82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488" y="890547"/>
            <a:ext cx="8850689" cy="2918300"/>
          </a:xfrm>
        </p:spPr>
        <p:txBody>
          <a:bodyPr/>
          <a:lstStyle/>
          <a:p>
            <a:r>
              <a:rPr lang="nl-BE" sz="1800" dirty="0"/>
              <a:t>Zones B en C 100% uitgeefbaar, verplichtingen m.b.t. water- groenbuffering als ook parkings in zone voor gemeenschappelijke functies (zone A);</a:t>
            </a:r>
          </a:p>
          <a:p>
            <a:r>
              <a:rPr lang="nl-BE" sz="1800" dirty="0"/>
              <a:t>Sectoren: maakindustrie en logistiek met toegevoegde waarde;</a:t>
            </a:r>
          </a:p>
          <a:p>
            <a:r>
              <a:rPr lang="nl-BE" sz="1800" dirty="0"/>
              <a:t>Maximale vrijheidsgraden bij invulling </a:t>
            </a:r>
            <a:br>
              <a:rPr lang="nl-BE" sz="1800" dirty="0"/>
            </a:br>
            <a:r>
              <a:rPr lang="nl-BE" sz="1800" dirty="0"/>
              <a:t>zones B en C;</a:t>
            </a:r>
          </a:p>
          <a:p>
            <a:r>
              <a:rPr lang="nl-BE" sz="1800" dirty="0"/>
              <a:t>Onderzoek naar hergebruikswaarde</a:t>
            </a:r>
            <a:br>
              <a:rPr lang="nl-BE" sz="1800" dirty="0"/>
            </a:br>
            <a:r>
              <a:rPr lang="nl-BE" sz="1800" dirty="0"/>
              <a:t>van vastgoed op de site;</a:t>
            </a:r>
          </a:p>
          <a:p>
            <a:r>
              <a:rPr lang="nl-BE" sz="1800" dirty="0"/>
              <a:t>Mogelijkheden voor synergiën tussen</a:t>
            </a:r>
            <a:br>
              <a:rPr lang="nl-BE" sz="1800" dirty="0"/>
            </a:br>
            <a:r>
              <a:rPr lang="nl-BE" sz="1800" dirty="0"/>
              <a:t>individuele bedrijven open laten; </a:t>
            </a:r>
          </a:p>
          <a:p>
            <a:r>
              <a:rPr lang="nl-BE" sz="1800" dirty="0"/>
              <a:t>Hoge ruimtelijke kwaliteit zone A</a:t>
            </a:r>
            <a:br>
              <a:rPr lang="nl-BE" sz="1800" dirty="0"/>
            </a:br>
            <a:r>
              <a:rPr lang="nl-BE" sz="1800" dirty="0"/>
              <a:t>(</a:t>
            </a:r>
            <a:r>
              <a:rPr lang="nl-BE" sz="1800" dirty="0" err="1"/>
              <a:t>middenstraat</a:t>
            </a:r>
            <a:r>
              <a:rPr lang="nl-BE" sz="1800" dirty="0"/>
              <a:t>), maar wel een ‘echt’</a:t>
            </a:r>
            <a:br>
              <a:rPr lang="nl-BE" sz="1800" dirty="0"/>
            </a:br>
            <a:r>
              <a:rPr lang="nl-BE" sz="1800" dirty="0"/>
              <a:t>bedrijventerrein;</a:t>
            </a:r>
          </a:p>
          <a:p>
            <a:endParaRPr lang="nl-BE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5B3EB1-412C-4A64-8D6C-BAF2C6800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601" y="2240243"/>
            <a:ext cx="4137577" cy="212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0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9931C-16D6-4EEB-83A7-2E94260DE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159257"/>
            <a:ext cx="8545861" cy="468677"/>
          </a:xfrm>
        </p:spPr>
        <p:txBody>
          <a:bodyPr/>
          <a:lstStyle/>
          <a:p>
            <a:r>
              <a:rPr lang="nl-BE" dirty="0"/>
              <a:t>Marktbevraging zone B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C727A6-DE70-47A0-8833-3CA8160E4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380" y="724050"/>
            <a:ext cx="8658157" cy="2918300"/>
          </a:xfrm>
        </p:spPr>
        <p:txBody>
          <a:bodyPr/>
          <a:lstStyle/>
          <a:p>
            <a:r>
              <a:rPr lang="nl-BE" sz="2000" dirty="0"/>
              <a:t>Procedure in 2-fases (organisatie PMV) – buiten wetgeving overheidsopdrachten: </a:t>
            </a:r>
          </a:p>
          <a:p>
            <a:pPr lvl="1"/>
            <a:r>
              <a:rPr lang="nl-BE" dirty="0"/>
              <a:t>Kandidaatstelling (selectiecriteria)</a:t>
            </a:r>
          </a:p>
          <a:p>
            <a:pPr lvl="1"/>
            <a:r>
              <a:rPr lang="nl-BE" dirty="0"/>
              <a:t>Indienen biedvoorstel</a:t>
            </a:r>
          </a:p>
          <a:p>
            <a:r>
              <a:rPr lang="nl-BE" dirty="0"/>
              <a:t>Minimum vereisten vanuit SG (VO – Stad Genk, De Vlaamse Waterweg &amp; FIT)</a:t>
            </a:r>
          </a:p>
          <a:p>
            <a:r>
              <a:rPr lang="nl-BE" dirty="0"/>
              <a:t>Krachtlijnen:</a:t>
            </a:r>
          </a:p>
          <a:p>
            <a:pPr lvl="1"/>
            <a:r>
              <a:rPr lang="nl-BE" dirty="0"/>
              <a:t>Verdeling herontwikkelingslasten op basis van verdeelsleutel uitgeefbare oppervlakte;</a:t>
            </a:r>
          </a:p>
          <a:p>
            <a:pPr lvl="1"/>
            <a:r>
              <a:rPr lang="nl-BE" dirty="0"/>
              <a:t>Verplichte bijdrage gemeenschappelijke voorzieningen openbaar domein;</a:t>
            </a:r>
          </a:p>
          <a:p>
            <a:pPr lvl="1"/>
            <a:r>
              <a:rPr lang="nl-BE" dirty="0"/>
              <a:t>Verplichtingen werkgelegenheid – 27 VTE / ha (met boetemechanisme x jaar na voorlopige oplevering zone A);</a:t>
            </a:r>
          </a:p>
          <a:p>
            <a:r>
              <a:rPr lang="nl-BE" dirty="0"/>
              <a:t>Onderhandelingsfase resulterend in een verkoopovereenkomst als basis voor notariële akte</a:t>
            </a:r>
          </a:p>
          <a:p>
            <a:r>
              <a:rPr lang="nl-BE" dirty="0"/>
              <a:t>Belangrijkste aspecten vastgelegd in kettingbeding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8466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E0E258-CC06-47BB-B33B-4ECD282A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Krachtlijnen brownfieldconvenant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49868E3-286C-423F-594C-441102664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380" y="1112600"/>
            <a:ext cx="8658157" cy="2918300"/>
          </a:xfrm>
        </p:spPr>
        <p:txBody>
          <a:bodyPr/>
          <a:lstStyle/>
          <a:p>
            <a:r>
              <a:rPr lang="nl-BE" sz="2000" dirty="0"/>
              <a:t>Afstemmen van de verschillende saneringsactiviteiten;</a:t>
            </a:r>
          </a:p>
          <a:p>
            <a:pPr lvl="1"/>
            <a:r>
              <a:rPr lang="nl-BE" dirty="0"/>
              <a:t>K 29 – kernsanering ten laste GGL (forfait), pluim ten laste VO</a:t>
            </a:r>
          </a:p>
          <a:p>
            <a:pPr lvl="1"/>
            <a:r>
              <a:rPr lang="nl-BE" dirty="0"/>
              <a:t>Geen borgstelling bij OVAM</a:t>
            </a:r>
          </a:p>
          <a:p>
            <a:r>
              <a:rPr lang="nl-BE" dirty="0"/>
              <a:t>Tri-modale ontsluiting zone B</a:t>
            </a:r>
          </a:p>
          <a:p>
            <a:pPr lvl="1"/>
            <a:r>
              <a:rPr lang="nl-BE" dirty="0"/>
              <a:t>Water (Albertkanaal): Havenverbinding</a:t>
            </a:r>
          </a:p>
          <a:p>
            <a:pPr lvl="1"/>
            <a:r>
              <a:rPr lang="nl-BE" dirty="0"/>
              <a:t>Spoor: Direct gelegen naast doorgaande spoorlijn;</a:t>
            </a:r>
          </a:p>
          <a:p>
            <a:pPr lvl="1"/>
            <a:r>
              <a:rPr lang="nl-BE" dirty="0"/>
              <a:t>Weg: Over zone A</a:t>
            </a:r>
          </a:p>
          <a:p>
            <a:r>
              <a:rPr lang="nl-BE" dirty="0"/>
              <a:t>Noodzaak tijdelijke voorzieningen m.n. wegontsluiting tijdens aanleg infrastructuurwerken zone A (De Vlaamse Waterweg)</a:t>
            </a:r>
          </a:p>
          <a:p>
            <a:r>
              <a:rPr lang="nl-BE" dirty="0"/>
              <a:t>Verkennen van de vestiging van een kenniscentrum logistiek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5" name="Afbeelding 4" descr="Afbeelding met diagram, schermopname&#10;&#10;Door AI gegenereerde inhoud is mogelijk onjuist.">
            <a:extLst>
              <a:ext uri="{FF2B5EF4-FFF2-40B4-BE49-F238E27FC236}">
                <a16:creationId xmlns:a16="http://schemas.microsoft.com/office/drawing/2014/main" id="{ACA219E0-8478-C437-2784-E6847C2AD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0368" y="1748839"/>
            <a:ext cx="2834873" cy="164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53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F49C2-8818-4D60-9777-B377A6F0D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069" y="84397"/>
            <a:ext cx="8545861" cy="468677"/>
          </a:xfrm>
        </p:spPr>
        <p:txBody>
          <a:bodyPr/>
          <a:lstStyle/>
          <a:p>
            <a:r>
              <a:rPr lang="nl-BE" dirty="0"/>
              <a:t>Financieringsmechanisme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C9C635-4013-4285-8F87-53C297B4A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069" y="553074"/>
            <a:ext cx="8834621" cy="2918300"/>
          </a:xfrm>
        </p:spPr>
        <p:txBody>
          <a:bodyPr/>
          <a:lstStyle/>
          <a:p>
            <a:r>
              <a:rPr lang="nl-BE" dirty="0"/>
              <a:t>Departement EWI – FIO is verantwoordelijk voor de herontwikkeling;</a:t>
            </a:r>
          </a:p>
          <a:p>
            <a:r>
              <a:rPr lang="nl-BE" dirty="0"/>
              <a:t>Technische expertise + bouwheerschap: de Vlaamse Waterweg;</a:t>
            </a:r>
          </a:p>
          <a:p>
            <a:r>
              <a:rPr lang="nl-BE" dirty="0"/>
              <a:t>Overeenkomsten m.b.t zone C (watergebonden ontwikkeling) en zone A (openbaar domein) over kosten De Vlaamse Waterweg;</a:t>
            </a:r>
          </a:p>
          <a:p>
            <a:r>
              <a:rPr lang="nl-BE" dirty="0"/>
              <a:t>Uitgangspunt: marktconforme prijs t.o.v. de regio (2016):</a:t>
            </a:r>
          </a:p>
          <a:p>
            <a:pPr lvl="1"/>
            <a:r>
              <a:rPr lang="nl-BE" sz="2000" dirty="0"/>
              <a:t>Referentieprijs bruto uitgeefbaar: € 30 m2</a:t>
            </a:r>
          </a:p>
          <a:p>
            <a:pPr lvl="1"/>
            <a:r>
              <a:rPr lang="nl-BE" sz="2000" dirty="0"/>
              <a:t>Verhoogd met 17,5 % (15% water- en groenbuffers + 2,5% parkings) = </a:t>
            </a:r>
            <a:r>
              <a:rPr lang="nl-BE" sz="2000" b="1" dirty="0"/>
              <a:t>€ 35,25 m2</a:t>
            </a:r>
          </a:p>
          <a:p>
            <a:r>
              <a:rPr lang="nl-BE" dirty="0"/>
              <a:t>Lasten verdelen op basis van % totaal uitgeefbare oppervlakte;</a:t>
            </a:r>
          </a:p>
          <a:p>
            <a:r>
              <a:rPr lang="nl-BE" dirty="0"/>
              <a:t>DVW dient subsidiedossier in op infrastructuur zones A en C;</a:t>
            </a:r>
          </a:p>
        </p:txBody>
      </p:sp>
    </p:spTree>
    <p:extLst>
      <p:ext uri="{BB962C8B-B14F-4D97-AF65-F5344CB8AC3E}">
        <p14:creationId xmlns:p14="http://schemas.microsoft.com/office/powerpoint/2010/main" val="3517330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8">
            <a:extLst>
              <a:ext uri="{FF2B5EF4-FFF2-40B4-BE49-F238E27FC236}">
                <a16:creationId xmlns:a16="http://schemas.microsoft.com/office/drawing/2014/main" id="{484273A7-74D7-2951-D1E9-CB4A4EA8E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802" y="450903"/>
            <a:ext cx="5562000" cy="837000"/>
          </a:xfrm>
        </p:spPr>
        <p:txBody>
          <a:bodyPr/>
          <a:lstStyle/>
          <a:p>
            <a:r>
              <a:rPr lang="nl-BE" sz="3200" b="1" dirty="0">
                <a:solidFill>
                  <a:srgbClr val="009B48"/>
                </a:solidFill>
                <a:latin typeface="+mn-lt"/>
                <a:cs typeface="+mj-cs"/>
              </a:rPr>
              <a:t>Financieringsmechanisme</a:t>
            </a:r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6C982FDE-C5AB-BA89-4DFA-552F8695B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050697"/>
              </p:ext>
            </p:extLst>
          </p:nvPr>
        </p:nvGraphicFramePr>
        <p:xfrm>
          <a:off x="460802" y="1200495"/>
          <a:ext cx="7905688" cy="25374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76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6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6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Zone 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Zone 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Zone C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% uitgeefbaar</a:t>
                      </a:r>
                      <a:r>
                        <a:rPr lang="nl-NL" sz="1400" baseline="0" dirty="0"/>
                        <a:t> opp.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4,83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44,81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50,36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Bijdrage</a:t>
                      </a:r>
                      <a:r>
                        <a:rPr lang="nl-NL" sz="1400" baseline="0" dirty="0"/>
                        <a:t> infra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€ 1,3 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€ 12,2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€ 13,7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Bijdrage saneringen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€ 0,55 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€ 5,1 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€ 5,7 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Bijdrage sloop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€ 0,02 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€ 0,19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€ 0,22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Bijdrage grondverzet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€ 2,96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Bijdrage kade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€ 7,92</a:t>
                      </a:r>
                      <a:r>
                        <a:rPr lang="nl-NL" sz="1400" baseline="0" dirty="0"/>
                        <a:t> M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/>
                        <a:t>Totaal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u="sng" dirty="0"/>
                        <a:t>€ 1,87</a:t>
                      </a:r>
                      <a:r>
                        <a:rPr lang="nl-NL" sz="1400" b="1" u="sng" baseline="0" dirty="0"/>
                        <a:t> M</a:t>
                      </a:r>
                      <a:endParaRPr lang="nl-NL" sz="1400" b="1" u="sng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u="sng" dirty="0"/>
                        <a:t>€ 17,49</a:t>
                      </a:r>
                      <a:r>
                        <a:rPr lang="nl-NL" sz="1400" b="1" u="sng" baseline="0" dirty="0"/>
                        <a:t> M</a:t>
                      </a:r>
                      <a:endParaRPr lang="nl-NL" sz="1400" b="1" u="sng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u="sng" dirty="0"/>
                        <a:t>€ 30,5</a:t>
                      </a:r>
                      <a:r>
                        <a:rPr lang="nl-NL" sz="1400" b="1" u="sng" baseline="0" dirty="0"/>
                        <a:t> M</a:t>
                      </a:r>
                      <a:endParaRPr lang="nl-NL" sz="1400" b="1" u="sng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nl-NL" sz="1400" dirty="0" err="1"/>
                        <a:t>Inv</a:t>
                      </a:r>
                      <a:r>
                        <a:rPr lang="nl-NL" sz="1400" dirty="0"/>
                        <a:t>.</a:t>
                      </a:r>
                      <a:r>
                        <a:rPr lang="nl-NL" sz="1400" baseline="0" dirty="0"/>
                        <a:t> per m2</a:t>
                      </a:r>
                      <a:endParaRPr lang="nl-NL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FF0000"/>
                          </a:solidFill>
                        </a:rPr>
                        <a:t>€ 41,17</a:t>
                      </a:r>
                      <a:r>
                        <a:rPr lang="nl-NL" sz="1400" baseline="0" dirty="0">
                          <a:solidFill>
                            <a:srgbClr val="FF0000"/>
                          </a:solidFill>
                        </a:rPr>
                        <a:t> / m2</a:t>
                      </a:r>
                      <a:endParaRPr lang="nl-NL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FF0000"/>
                          </a:solidFill>
                        </a:rPr>
                        <a:t>€ 41,17</a:t>
                      </a:r>
                      <a:r>
                        <a:rPr lang="nl-NL" sz="1400" baseline="0" dirty="0">
                          <a:solidFill>
                            <a:srgbClr val="FF0000"/>
                          </a:solidFill>
                        </a:rPr>
                        <a:t> / m2</a:t>
                      </a:r>
                      <a:endParaRPr lang="nl-NL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FF0000"/>
                          </a:solidFill>
                        </a:rPr>
                        <a:t>€ 64,37</a:t>
                      </a:r>
                      <a:r>
                        <a:rPr lang="nl-NL" sz="1400" baseline="0" dirty="0">
                          <a:solidFill>
                            <a:srgbClr val="FF0000"/>
                          </a:solidFill>
                        </a:rPr>
                        <a:t> / m2</a:t>
                      </a:r>
                      <a:endParaRPr lang="nl-NL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kstvak 1">
            <a:extLst>
              <a:ext uri="{FF2B5EF4-FFF2-40B4-BE49-F238E27FC236}">
                <a16:creationId xmlns:a16="http://schemas.microsoft.com/office/drawing/2014/main" id="{EFECFE82-2CC7-AC19-FEAC-1923385758EB}"/>
              </a:ext>
            </a:extLst>
          </p:cNvPr>
          <p:cNvSpPr txBox="1"/>
          <p:nvPr/>
        </p:nvSpPr>
        <p:spPr>
          <a:xfrm>
            <a:off x="329685" y="3936748"/>
            <a:ext cx="848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NB: voorlopige cijfers op basis van financieringsovereenkomsten, geen definitieve kosten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31939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F49C2-8818-4D60-9777-B377A6F0D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Financieringsmechanisme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5F634DE2-E5DD-FDE8-4DF5-F8B74C2698F3}"/>
              </a:ext>
            </a:extLst>
          </p:cNvPr>
          <p:cNvSpPr txBox="1">
            <a:spLocks/>
          </p:cNvSpPr>
          <p:nvPr/>
        </p:nvSpPr>
        <p:spPr>
          <a:xfrm>
            <a:off x="309380" y="777405"/>
            <a:ext cx="8067705" cy="3588689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3535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3535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53535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BE" sz="1800">
                <a:latin typeface="FlandersArtSans-Regular" panose="00000500000000000000" pitchFamily="2" charset="0"/>
              </a:rPr>
              <a:t>Voor de zones A en B: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BE" sz="1800">
              <a:latin typeface="FlandersArtSans-Regular" panose="00000500000000000000" pitchFamily="2" charset="0"/>
            </a:endParaRPr>
          </a:p>
          <a:p>
            <a:r>
              <a:rPr lang="nl-BE" sz="1800">
                <a:latin typeface="FlandersArtSans-Regular" panose="00000500000000000000" pitchFamily="2" charset="0"/>
              </a:rPr>
              <a:t>onrendabele investeringsopgave van </a:t>
            </a:r>
            <a:r>
              <a:rPr lang="nl-NL" sz="1800">
                <a:solidFill>
                  <a:srgbClr val="FF0000"/>
                </a:solidFill>
                <a:latin typeface="FlandersArtSans-Regular" panose="00000500000000000000" pitchFamily="2" charset="0"/>
              </a:rPr>
              <a:t>€ 41,17 / m2</a:t>
            </a:r>
            <a:r>
              <a:rPr lang="nl-NL" sz="1800">
                <a:latin typeface="FlandersArtSans-Regular" panose="00000500000000000000" pitchFamily="2" charset="0"/>
              </a:rPr>
              <a:t>;</a:t>
            </a:r>
          </a:p>
          <a:p>
            <a:r>
              <a:rPr lang="nl-NL" sz="1800">
                <a:latin typeface="FlandersArtSans-Regular" panose="00000500000000000000" pitchFamily="2" charset="0"/>
              </a:rPr>
              <a:t>Toepassing basissubsidie aanleg infrastructuur op bedrijventerreinen: 50%</a:t>
            </a:r>
          </a:p>
          <a:p>
            <a:r>
              <a:rPr lang="nl-NL" sz="1800">
                <a:latin typeface="FlandersArtSans-Regular" panose="00000500000000000000" pitchFamily="2" charset="0"/>
              </a:rPr>
              <a:t>Resultaat: € 27,34 / m2 investeringsbijdrage te voldoen aan bouwheer zone A + biedprijs van minimaal € 7,91 / m2 (€ 35,25 - € 27,34) aan Vlaamse overheid</a:t>
            </a:r>
          </a:p>
          <a:p>
            <a:endParaRPr lang="nl-NL" sz="1800">
              <a:latin typeface="FlandersArtSans-Regular" panose="000005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nl-BE" sz="1800">
                <a:latin typeface="FlandersArtSans-Regular" panose="00000500000000000000" pitchFamily="2" charset="0"/>
              </a:rPr>
              <a:t>Voor de zone C: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BE" sz="1800">
              <a:latin typeface="FlandersArtSans-Regular" panose="00000500000000000000" pitchFamily="2" charset="0"/>
            </a:endParaRPr>
          </a:p>
          <a:p>
            <a:r>
              <a:rPr lang="nl-NL" sz="1800">
                <a:latin typeface="FlandersArtSans-Regular" panose="00000500000000000000" pitchFamily="2" charset="0"/>
              </a:rPr>
              <a:t>Investeringsverplichting van € 35,35 / m2 voor de Vlaamse Waterweg, restant gesubsidieerd vanuit Hermesfonds (Vlaamse overheid)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BE" sz="1800">
              <a:latin typeface="FlandersArtSans-Regular" panose="000005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1800">
              <a:latin typeface="FlandersArtSans-Regular" panose="00000500000000000000" pitchFamily="2" charset="0"/>
            </a:endParaRPr>
          </a:p>
          <a:p>
            <a:pPr marL="216000" lvl="1" indent="0">
              <a:buFont typeface="Arial" panose="020B0604020202020204" pitchFamily="34" charset="0"/>
              <a:buNone/>
            </a:pPr>
            <a:endParaRPr lang="nl-BE"/>
          </a:p>
          <a:p>
            <a:pPr marL="216000" lvl="1" indent="0">
              <a:buFont typeface="Arial" panose="020B0604020202020204" pitchFamily="34" charset="0"/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18739260"/>
      </p:ext>
    </p:extLst>
  </p:cSld>
  <p:clrMapOvr>
    <a:masterClrMapping/>
  </p:clrMapOvr>
</p:sld>
</file>

<file path=ppt/theme/theme1.xml><?xml version="1.0" encoding="utf-8"?>
<a:theme xmlns:a="http://schemas.openxmlformats.org/drawingml/2006/main" name="01_TITELSLIDES_BASIS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02_TEKSTSLIDES_BAS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4e3d48-e15c-4c32-8a7e-a0a6cbeb96bd">
      <Terms xmlns="http://schemas.microsoft.com/office/infopath/2007/PartnerControls"/>
    </lcf76f155ced4ddcb4097134ff3c332f>
    <TaxCatchAll xmlns="8199d74c-c384-4373-8a8c-e699a8ce39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13DAAD7600244496CB3272216A37A0" ma:contentTypeVersion="19" ma:contentTypeDescription="Create a new document." ma:contentTypeScope="" ma:versionID="c744c78760010c06106c5cbfda8ea3e3">
  <xsd:schema xmlns:xsd="http://www.w3.org/2001/XMLSchema" xmlns:xs="http://www.w3.org/2001/XMLSchema" xmlns:p="http://schemas.microsoft.com/office/2006/metadata/properties" xmlns:ns2="d14e3d48-e15c-4c32-8a7e-a0a6cbeb96bd" xmlns:ns3="8199d74c-c384-4373-8a8c-e699a8ce3913" targetNamespace="http://schemas.microsoft.com/office/2006/metadata/properties" ma:root="true" ma:fieldsID="5181f24f84b9595efb78c0a532f57eea" ns2:_="" ns3:_="">
    <xsd:import namespace="d14e3d48-e15c-4c32-8a7e-a0a6cbeb96bd"/>
    <xsd:import namespace="8199d74c-c384-4373-8a8c-e699a8ce39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4e3d48-e15c-4c32-8a7e-a0a6cbeb96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388c9a-8c9c-4f24-8dc3-4c1e9402a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9d74c-c384-4373-8a8c-e699a8ce391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27c897d-ba37-4002-b60c-e43807d5d954}" ma:internalName="TaxCatchAll" ma:showField="CatchAllData" ma:web="8199d74c-c384-4373-8a8c-e699a8ce39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B12AE5-532D-499E-B666-DAAA0EEEA2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2DA405-AABB-4F5D-943F-0FFE7F9C9248}">
  <ds:schemaRefs>
    <ds:schemaRef ds:uri="http://schemas.microsoft.com/office/2006/metadata/properties"/>
    <ds:schemaRef ds:uri="http://schemas.microsoft.com/office/infopath/2007/PartnerControls"/>
    <ds:schemaRef ds:uri="0a2308fb-0d73-4f2b-b995-9406645e11fd"/>
    <ds:schemaRef ds:uri="e2c8950e-60ef-42c7-b29f-fbaa86f1d1df"/>
    <ds:schemaRef ds:uri="d14e3d48-e15c-4c32-8a7e-a0a6cbeb96bd"/>
    <ds:schemaRef ds:uri="8199d74c-c384-4373-8a8c-e699a8ce3913"/>
  </ds:schemaRefs>
</ds:datastoreItem>
</file>

<file path=customXml/itemProps3.xml><?xml version="1.0" encoding="utf-8"?>
<ds:datastoreItem xmlns:ds="http://schemas.openxmlformats.org/officeDocument/2006/customXml" ds:itemID="{AB8AB157-4CE8-4696-BCD1-6EAF306166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4e3d48-e15c-4c32-8a7e-a0a6cbeb96bd"/>
    <ds:schemaRef ds:uri="8199d74c-c384-4373-8a8c-e699a8ce39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c0338a6-9561-4ee8-b8d6-4e89cbd520a0}" enabled="0" method="" siteId="{0c0338a6-9561-4ee8-b8d6-4e89cbd520a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661</TotalTime>
  <Words>919</Words>
  <Application>Microsoft Office PowerPoint</Application>
  <PresentationFormat>Diavoorstelling (16:9)</PresentationFormat>
  <Paragraphs>154</Paragraphs>
  <Slides>12</Slides>
  <Notes>4</Notes>
  <HiddenSlides>5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9" baseType="lpstr">
      <vt:lpstr>Arial</vt:lpstr>
      <vt:lpstr>Calibri</vt:lpstr>
      <vt:lpstr>FlandersArtSans-Regular</vt:lpstr>
      <vt:lpstr>Symbol</vt:lpstr>
      <vt:lpstr>Verdana</vt:lpstr>
      <vt:lpstr>01_TITELSLIDES_BASIS</vt:lpstr>
      <vt:lpstr>02_TEKSTSLIDES_BASIS</vt:lpstr>
      <vt:lpstr>Vlaams-Nederlands  bedrijventerrein congres  26 maart 2026  Sturen op gewenste herontwikkeling, samen met de markt  Ivo van Hauten</vt:lpstr>
      <vt:lpstr>Achtergrond</vt:lpstr>
      <vt:lpstr>Masterplan (2016)</vt:lpstr>
      <vt:lpstr>Ruimtelijk concept</vt:lpstr>
      <vt:lpstr>Marktbevraging zone B</vt:lpstr>
      <vt:lpstr>Krachtlijnen brownfieldconvenant</vt:lpstr>
      <vt:lpstr>Financieringsmechanisme</vt:lpstr>
      <vt:lpstr>Financieringsmechanisme</vt:lpstr>
      <vt:lpstr>Financieringsmechanisme</vt:lpstr>
      <vt:lpstr>Financieringsmechanisme</vt:lpstr>
      <vt:lpstr>Boete-mechanisme werkgelegenheid</vt:lpstr>
      <vt:lpstr>Ivo van Hauten Accountmanager Ruimtelijke Economie ivo.vanhauten@vlaio.be +32 4 717 38 355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Karel Degelin</dc:creator>
  <cp:lastModifiedBy>Bas Dijkhuizen</cp:lastModifiedBy>
  <cp:revision>251</cp:revision>
  <cp:lastPrinted>2019-01-04T14:28:10Z</cp:lastPrinted>
  <dcterms:created xsi:type="dcterms:W3CDTF">2018-12-10T09:10:49Z</dcterms:created>
  <dcterms:modified xsi:type="dcterms:W3CDTF">2026-03-30T15:00:59Z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100.000000000000</vt:lpwstr>
  </property>
  <property fmtid="{D5CDD505-2E9C-101B-9397-08002B2CF9AE}" pid="3" name="ContentTypeId">
    <vt:lpwstr>0x0101007713DAAD7600244496CB3272216A37A0</vt:lpwstr>
  </property>
  <property fmtid="{D5CDD505-2E9C-101B-9397-08002B2CF9AE}" pid="4" name="MediaServiceImageTags">
    <vt:lpwstr/>
  </property>
</Properties>
</file>